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12" r:id="rId5"/>
    <p:sldId id="316" r:id="rId6"/>
    <p:sldId id="317" r:id="rId7"/>
    <p:sldId id="318" r:id="rId8"/>
    <p:sldId id="319" r:id="rId9"/>
    <p:sldId id="320" r:id="rId10"/>
    <p:sldId id="321" r:id="rId11"/>
    <p:sldId id="322" r:id="rId12"/>
    <p:sldId id="324" r:id="rId13"/>
    <p:sldId id="323" r:id="rId14"/>
    <p:sldId id="325" r:id="rId15"/>
    <p:sldId id="327" r:id="rId16"/>
    <p:sldId id="326" r:id="rId17"/>
    <p:sldId id="328" r:id="rId18"/>
  </p:sldIdLst>
  <p:sldSz cx="9144000" cy="5143500" type="screen16x9"/>
  <p:notesSz cx="6858000" cy="9144000"/>
  <p:custDataLst>
    <p:tags r:id="rId2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9A800964-8C61-403E-9017-45540D24B2BE}">
          <p14:sldIdLst>
            <p14:sldId id="312"/>
            <p14:sldId id="316"/>
            <p14:sldId id="317"/>
            <p14:sldId id="318"/>
            <p14:sldId id="319"/>
            <p14:sldId id="320"/>
            <p14:sldId id="321"/>
            <p14:sldId id="322"/>
            <p14:sldId id="324"/>
            <p14:sldId id="323"/>
            <p14:sldId id="325"/>
            <p14:sldId id="327"/>
            <p14:sldId id="326"/>
            <p14:sldId id="32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78" autoAdjust="0"/>
    <p:restoredTop sz="94660"/>
  </p:normalViewPr>
  <p:slideViewPr>
    <p:cSldViewPr>
      <p:cViewPr varScale="1">
        <p:scale>
          <a:sx n="149" d="100"/>
          <a:sy n="149" d="100"/>
        </p:scale>
        <p:origin x="660"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87AC4A0F-4F5D-4A63-9F17-45696DA80F11}"/>
    <pc:docChg chg="modSld">
      <pc:chgData name="Kassem, Rana [GTSBE]" userId="e4c360c7-7847-46e6-bdb2-4d20c8ce8a85" providerId="ADAL" clId="{87AC4A0F-4F5D-4A63-9F17-45696DA80F11}" dt="2021-05-19T07:46:56.352" v="2" actId="1076"/>
      <pc:docMkLst>
        <pc:docMk/>
      </pc:docMkLst>
      <pc:sldChg chg="addSp modSp mod">
        <pc:chgData name="Kassem, Rana [GTSBE]" userId="e4c360c7-7847-46e6-bdb2-4d20c8ce8a85" providerId="ADAL" clId="{87AC4A0F-4F5D-4A63-9F17-45696DA80F11}" dt="2021-05-19T07:46:56.352" v="2" actId="1076"/>
        <pc:sldMkLst>
          <pc:docMk/>
          <pc:sldMk cId="521599352" sldId="312"/>
        </pc:sldMkLst>
        <pc:spChg chg="add mod">
          <ac:chgData name="Kassem, Rana [GTSBE]" userId="e4c360c7-7847-46e6-bdb2-4d20c8ce8a85" providerId="ADAL" clId="{87AC4A0F-4F5D-4A63-9F17-45696DA80F11}" dt="2021-05-19T07:46:56.352" v="2" actId="1076"/>
          <ac:spMkLst>
            <pc:docMk/>
            <pc:sldMk cId="521599352" sldId="312"/>
            <ac:spMk id="7" creationId="{298BB615-41D4-4CA4-84A3-99AA19D781AD}"/>
          </ac:spMkLst>
        </pc:spChg>
        <pc:spChg chg="mod">
          <ac:chgData name="Kassem, Rana [GTSBE]" userId="e4c360c7-7847-46e6-bdb2-4d20c8ce8a85" providerId="ADAL" clId="{87AC4A0F-4F5D-4A63-9F17-45696DA80F11}" dt="2021-05-19T07:46:52.545" v="1" actId="1076"/>
          <ac:spMkLst>
            <pc:docMk/>
            <pc:sldMk cId="521599352" sldId="312"/>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2/21/2022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0CB99EB-179F-1846-AB36-96678F0CDE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63853" cy="536203"/>
          </a:xfrm>
          <a:prstGeom prst="rect">
            <a:avLst/>
          </a:prstGeom>
        </p:spPr>
      </p:pic>
      <p:sp>
        <p:nvSpPr>
          <p:cNvPr id="4"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96C586-57C6-CA4F-AFF1-7BC08931A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63853" cy="536203"/>
          </a:xfrm>
          <a:prstGeom prst="rect">
            <a:avLst/>
          </a:prstGeom>
        </p:spPr>
      </p:pic>
      <p:sp>
        <p:nvSpPr>
          <p:cNvPr id="6"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8"/>
            <a:ext cx="1163853" cy="536203"/>
          </a:xfrm>
          <a:prstGeom prst="rect">
            <a:avLst/>
          </a:prstGeom>
        </p:spPr>
      </p:pic>
      <p:sp>
        <p:nvSpPr>
          <p:cNvPr id="9"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08023" y="199929"/>
            <a:ext cx="1413991" cy="474588"/>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52400" y="693378"/>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232519"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İş Yemeği: 1. Kısım</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Önemli bir konferans sırasında, en büyük müşterilerinizden bazılarıyla akşam yemeğinde bir iş toplantısı yapmayı planlıyorsunuz.</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Konferans nedeniyle birçok restoran tamamen dolmuş.</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Müsait olan bir restoran buldunuz.</a:t>
            </a:r>
          </a:p>
          <a:p>
            <a:pPr marL="285750" indent="-285750">
              <a:spcAft>
                <a:spcPts val="5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Saygın ve bağımsız bir yorumcu, restoranı şehirdeki en iyi beş restorandan biri olarak değerlendirmiş.</a:t>
            </a:r>
          </a:p>
          <a:p>
            <a:pPr marL="285750" indent="-285750">
              <a:spcAft>
                <a:spcPts val="10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Restoran yalnızca kişi başına [şirket yemek limitini girin] ücret karşılığında dört yemekli fiks menü ve şarap seçeneği sunmakta.</a:t>
            </a:r>
          </a:p>
          <a:p>
            <a:pPr>
              <a:spcAft>
                <a:spcPts val="400"/>
              </a:spcAft>
            </a:pPr>
            <a:r>
              <a:rPr lang="tr-TR" sz="1300" b="1" i="0" u="sng" strike="noStrike" cap="none" spc="0" baseline="0" dirty="0">
                <a:solidFill>
                  <a:srgbClr val="1F366A"/>
                </a:solidFill>
                <a:effectLst/>
                <a:uFill>
                  <a:solidFill>
                    <a:srgbClr val="71B1A2"/>
                  </a:solidFill>
                </a:uFill>
                <a:latin typeface="Arial"/>
                <a:ea typeface="Arial"/>
                <a:cs typeface="Arial"/>
              </a:rPr>
              <a:t>SMM’lerle düzenlenecek akşam yemeği için bu restoranı seçmeli misiniz?</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98BB615-41D4-4CA4-84A3-99AA19D781AD}"/>
              </a:ext>
            </a:extLst>
          </p:cNvPr>
          <p:cNvSpPr txBox="1"/>
          <p:nvPr/>
        </p:nvSpPr>
        <p:spPr>
          <a:xfrm>
            <a:off x="-7257" y="33570"/>
            <a:ext cx="6858000" cy="594360"/>
          </a:xfrm>
          <a:prstGeom prst="rect">
            <a:avLst/>
          </a:prstGeom>
          <a:noFill/>
        </p:spPr>
        <p:txBody>
          <a:bodyPr wrap="square">
            <a:spAutoFit/>
          </a:bodyPr>
          <a:ls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a:lstStyle>
          <a:p>
            <a:pPr>
              <a:spcBef>
                <a:spcPct val="0"/>
              </a:spcBef>
              <a:spcAft>
                <a:spcPct val="0"/>
              </a:spcAft>
            </a:pPr>
            <a:r>
              <a:rPr lang="tr-TR" sz="1100" b="1" i="0" strike="noStrike" cap="none" spc="0" baseline="0" dirty="0">
                <a:solidFill>
                  <a:srgbClr val="FF0000"/>
                </a:solidFill>
                <a:effectLst/>
                <a:latin typeface="Lato"/>
                <a:ea typeface="Lato"/>
                <a:cs typeface="Lato"/>
              </a:rPr>
              <a:t>Sorumluluk Reddi</a:t>
            </a:r>
            <a:r>
              <a:rPr lang="tr-TR" sz="1100" b="0" i="0" strike="noStrike" cap="none" spc="0" baseline="0" dirty="0">
                <a:solidFill>
                  <a:srgbClr val="FF0000"/>
                </a:solidFill>
                <a:effectLst/>
                <a:latin typeface="Lato"/>
                <a:ea typeface="Lato"/>
                <a:cs typeface="Lato"/>
              </a:rPr>
              <a:t>: Lütfen, bu belgenin Advanced Medical Technology Association® (AdvaMed®)  </a:t>
            </a:r>
            <a:r>
              <a:rPr lang="en-US" sz="1100" b="0" i="0" strike="noStrike" cap="none" spc="0" baseline="0" dirty="0" smtClean="0">
                <a:solidFill>
                  <a:srgbClr val="FF0000"/>
                </a:solidFill>
                <a:effectLst/>
                <a:latin typeface="Lato"/>
                <a:ea typeface="Lato"/>
                <a:cs typeface="Lato"/>
              </a:rPr>
              <a:t/>
            </a:r>
            <a:br>
              <a:rPr lang="en-US" sz="1100" b="0" i="0" strike="noStrike" cap="none" spc="0" baseline="0" dirty="0" smtClean="0">
                <a:solidFill>
                  <a:srgbClr val="FF0000"/>
                </a:solidFill>
                <a:effectLst/>
                <a:latin typeface="Lato"/>
                <a:ea typeface="Lato"/>
                <a:cs typeface="Lato"/>
              </a:rPr>
            </a:br>
            <a:r>
              <a:rPr lang="tr-TR" sz="1100" b="0" i="0" strike="noStrike" cap="none" spc="0" baseline="0" dirty="0" smtClean="0">
                <a:solidFill>
                  <a:srgbClr val="FF0000"/>
                </a:solidFill>
                <a:effectLst/>
                <a:latin typeface="Lato"/>
                <a:ea typeface="Lato"/>
                <a:cs typeface="Lato"/>
              </a:rPr>
              <a:t>web </a:t>
            </a:r>
            <a:r>
              <a:rPr lang="tr-TR" sz="1100" b="0" i="0" strike="noStrike" cap="none" spc="0" baseline="0" dirty="0">
                <a:solidFill>
                  <a:srgbClr val="FF0000"/>
                </a:solidFill>
                <a:effectLst/>
                <a:latin typeface="Lato"/>
                <a:ea typeface="Lato"/>
                <a:cs typeface="Lato"/>
              </a:rPr>
              <a:t>sitesinde bulunan “Küresel Distribütör Uyum Araç Setinden” alındığını unutmayın: </a:t>
            </a:r>
            <a:r>
              <a:rPr lang="en-US" sz="1100" u="sng" dirty="0">
                <a:solidFill>
                  <a:srgbClr val="F3F3F3">
                    <a:lumMod val="10000"/>
                  </a:srgbClr>
                </a:solidFill>
                <a:latin typeface="Lato"/>
                <a:ea typeface="Calibri" panose="020F0502020204030204" pitchFamily="34" charset="0"/>
                <a:hlinkClick r:id="rId5">
                  <a:extLst>
                    <a:ext uri="{A12FA001-AC4F-418D-AE19-62706E023703}">
                      <ahyp:hlinkClr xmlns="" xmlns:ahyp="http://schemas.microsoft.com/office/drawing/2018/hyperlinkcolor" xmlns:lc="http://schemas.openxmlformats.org/drawingml/2006/lockedCanvas" val="tx"/>
                    </a:ext>
                  </a:extLst>
                </a:hlinkClick>
              </a:rPr>
              <a:t>https://www.advamed.org/issues/ethics-compliance/global-distributor-compliance-toolkit</a:t>
            </a:r>
            <a:r>
              <a:rPr lang="en-US" sz="1100" dirty="0">
                <a:solidFill>
                  <a:srgbClr val="F3F3F3">
                    <a:lumMod val="10000"/>
                  </a:srgbClr>
                </a:solidFill>
                <a:latin typeface="Lato"/>
                <a:ea typeface="Calibri" panose="020F0502020204030204" pitchFamily="34" charset="0"/>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799830"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İş Yemeği: 2. Kısım</a:t>
            </a:r>
          </a:p>
          <a:p>
            <a:pPr marL="285750" indent="-285750">
              <a:spcAft>
                <a:spcPts val="4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Önemli bir konferans sırasında, en büyük müşterilerinizden bazılarıyla akşam yemeğinde bir iş toplantısı yapmayı planlıyorsunuz.</a:t>
            </a:r>
          </a:p>
          <a:p>
            <a:pPr marL="285750" indent="-285750">
              <a:spcAft>
                <a:spcPts val="4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Konferans nedeniyle birçok restoran tamamen dolmuş.</a:t>
            </a:r>
          </a:p>
          <a:p>
            <a:pPr marL="285750" indent="-285750">
              <a:spcAft>
                <a:spcPts val="4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Müsait olan bir restoran buldunuz.</a:t>
            </a:r>
          </a:p>
          <a:p>
            <a:pPr marL="285750" indent="-285750">
              <a:spcAft>
                <a:spcPts val="4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Saygın ve bağımsız bir yorumcu, restoranı şehirdeki en iyi beş restorandan biri olarak değerlendirmiş.</a:t>
            </a:r>
          </a:p>
          <a:p>
            <a:pPr marL="285750" indent="-285750">
              <a:spcAft>
                <a:spcPts val="700"/>
              </a:spcAft>
              <a:buClr>
                <a:schemeClr val="accent2"/>
              </a:buClr>
              <a:buFont typeface="Arial" panose="020B0604020202020204" pitchFamily="34" charset="0"/>
              <a:buChar char="•"/>
            </a:pPr>
            <a:r>
              <a:rPr lang="tr-TR" sz="1300" b="0" i="0" strike="noStrike" cap="none" spc="0" baseline="0" dirty="0">
                <a:solidFill>
                  <a:srgbClr val="181818"/>
                </a:solidFill>
                <a:effectLst/>
                <a:latin typeface="Arial"/>
                <a:ea typeface="Arial"/>
                <a:cs typeface="Arial"/>
              </a:rPr>
              <a:t>Restoran yalnızca kişi başına [</a:t>
            </a:r>
            <a:r>
              <a:rPr lang="tr-TR" sz="1300" dirty="0">
                <a:solidFill>
                  <a:schemeClr val="bg1">
                    <a:lumMod val="10000"/>
                  </a:schemeClr>
                </a:solidFill>
                <a:highlight>
                  <a:srgbClr val="FFFF00"/>
                </a:highlight>
                <a:latin typeface="Arial" panose="020B0604020202020204" pitchFamily="34" charset="0"/>
                <a:cs typeface="Arial" panose="020B0604020202020204" pitchFamily="34" charset="0"/>
              </a:rPr>
              <a:t>şirket yemek limitini girin</a:t>
            </a:r>
            <a:r>
              <a:rPr lang="tr-TR" sz="1300" b="0" i="0" strike="noStrike" cap="none" spc="0" baseline="0" dirty="0">
                <a:solidFill>
                  <a:srgbClr val="181818"/>
                </a:solidFill>
                <a:effectLst/>
                <a:latin typeface="Arial"/>
                <a:ea typeface="Arial"/>
                <a:cs typeface="Arial"/>
              </a:rPr>
              <a:t>] ücret karşılığında dört yemekli fiks menü ve şarap seçeneği sunmakta.</a:t>
            </a:r>
          </a:p>
          <a:p>
            <a:pPr>
              <a:spcAft>
                <a:spcPts val="400"/>
              </a:spcAft>
            </a:pPr>
            <a:r>
              <a:rPr lang="tr-TR" sz="1300" b="1" i="0" u="sng" strike="noStrike" cap="none" spc="0" baseline="0" dirty="0">
                <a:solidFill>
                  <a:srgbClr val="1F366A"/>
                </a:solidFill>
                <a:effectLst/>
                <a:uFill>
                  <a:solidFill>
                    <a:srgbClr val="71B1A2"/>
                  </a:solidFill>
                </a:uFill>
                <a:latin typeface="Arial"/>
                <a:ea typeface="Arial"/>
                <a:cs typeface="Arial"/>
              </a:rPr>
              <a:t>SMM’lerle düzenlenecek akşam yemeği için bu restoranı seçmeli misiniz?</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A1CC6C-D421-FF48-8C85-2F2921ACFEF3}"/>
              </a:ext>
            </a:extLst>
          </p:cNvPr>
          <p:cNvSpPr/>
          <p:nvPr/>
        </p:nvSpPr>
        <p:spPr>
          <a:xfrm>
            <a:off x="5181599" y="1920936"/>
            <a:ext cx="3711389"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F049DA5-28A8-EF4C-9051-F97318BDB80E}"/>
              </a:ext>
            </a:extLst>
          </p:cNvPr>
          <p:cNvSpPr txBox="1"/>
          <p:nvPr/>
        </p:nvSpPr>
        <p:spPr>
          <a:xfrm>
            <a:off x="5334000" y="2100886"/>
            <a:ext cx="3505200" cy="2775119"/>
          </a:xfrm>
          <a:prstGeom prst="rect">
            <a:avLst/>
          </a:prstGeom>
          <a:noFill/>
        </p:spPr>
        <p:txBody>
          <a:bodyPr wrap="square" rtlCol="0">
            <a:spAutoFit/>
          </a:bodyPr>
          <a:lstStyle/>
          <a:p>
            <a:pPr>
              <a:spcAft>
                <a:spcPts val="400"/>
              </a:spcAft>
            </a:pPr>
            <a:r>
              <a:rPr lang="tr-TR" sz="1150" b="1" i="0" strike="noStrike" cap="none" spc="0" baseline="0" dirty="0">
                <a:solidFill>
                  <a:srgbClr val="FFFFFF"/>
                </a:solidFill>
                <a:effectLst/>
                <a:latin typeface="Arial"/>
                <a:ea typeface="Arial"/>
                <a:cs typeface="Arial"/>
              </a:rPr>
              <a:t>Bu restoranı tercih edip etmeyeceğinize karar verirken, aşağıdakiler dahil olmak üzere göz önünde bulundurmanız gereken pek çok </a:t>
            </a:r>
            <a:r>
              <a:rPr lang="en-US" sz="1150" b="1" i="0" strike="noStrike" cap="none" spc="0" baseline="0" dirty="0" smtClean="0">
                <a:solidFill>
                  <a:srgbClr val="FFFFFF"/>
                </a:solidFill>
                <a:effectLst/>
                <a:latin typeface="Arial"/>
                <a:ea typeface="Arial"/>
                <a:cs typeface="Arial"/>
              </a:rPr>
              <a:t/>
            </a:r>
            <a:br>
              <a:rPr lang="en-US" sz="1150" b="1" i="0" strike="noStrike" cap="none" spc="0" baseline="0" dirty="0" smtClean="0">
                <a:solidFill>
                  <a:srgbClr val="FFFFFF"/>
                </a:solidFill>
                <a:effectLst/>
                <a:latin typeface="Arial"/>
                <a:ea typeface="Arial"/>
                <a:cs typeface="Arial"/>
              </a:rPr>
            </a:br>
            <a:r>
              <a:rPr lang="tr-TR" sz="1150" b="1" i="0" strike="noStrike" cap="none" spc="0" baseline="0" dirty="0" smtClean="0">
                <a:solidFill>
                  <a:srgbClr val="FFFFFF"/>
                </a:solidFill>
                <a:effectLst/>
                <a:latin typeface="Arial"/>
                <a:ea typeface="Arial"/>
                <a:cs typeface="Arial"/>
              </a:rPr>
              <a:t>unsur </a:t>
            </a:r>
            <a:r>
              <a:rPr lang="tr-TR" sz="1150" b="1" i="0" strike="noStrike" cap="none" spc="0" baseline="0" dirty="0">
                <a:solidFill>
                  <a:srgbClr val="FFFFFF"/>
                </a:solidFill>
                <a:effectLst/>
                <a:latin typeface="Arial"/>
                <a:ea typeface="Arial"/>
                <a:cs typeface="Arial"/>
              </a:rPr>
              <a:t>var:</a:t>
            </a:r>
            <a:endParaRPr lang="en-US" sz="1150" dirty="0">
              <a:solidFill>
                <a:srgbClr val="FFFFFF"/>
              </a:solidFill>
            </a:endParaRPr>
          </a:p>
          <a:p>
            <a:pPr marL="171450" indent="-171450">
              <a:spcAft>
                <a:spcPts val="400"/>
              </a:spcAft>
              <a:buFont typeface="Arial" panose="020B0604020202020204" pitchFamily="34" charset="0"/>
              <a:buChar char="•"/>
            </a:pPr>
            <a:r>
              <a:rPr lang="tr-TR" sz="1150" b="0" i="0" strike="noStrike" cap="none" spc="0" baseline="0" dirty="0">
                <a:solidFill>
                  <a:srgbClr val="FFFFFF"/>
                </a:solidFill>
                <a:effectLst/>
                <a:latin typeface="Arial"/>
                <a:ea typeface="Arial"/>
                <a:cs typeface="Arial"/>
              </a:rPr>
              <a:t>Mekanlar ve ağırlama limitlerine ilişkin yerel sektör kurallarının gereklilikleri</a:t>
            </a:r>
          </a:p>
          <a:p>
            <a:pPr marL="171450" indent="-171450">
              <a:spcAft>
                <a:spcPts val="400"/>
              </a:spcAft>
              <a:buFont typeface="Arial" panose="020B0604020202020204" pitchFamily="34" charset="0"/>
              <a:buChar char="•"/>
            </a:pPr>
            <a:r>
              <a:rPr lang="tr-TR" sz="1150" b="0" i="0" strike="noStrike" cap="none" spc="0" baseline="0" dirty="0">
                <a:solidFill>
                  <a:srgbClr val="FFFFFF"/>
                </a:solidFill>
                <a:effectLst/>
                <a:latin typeface="Arial"/>
                <a:ea typeface="Arial"/>
                <a:cs typeface="Arial"/>
              </a:rPr>
              <a:t>Üreticinizin bu faaliyeti üstlenmenize izin verip vermediği ve ağırlama limitleri getirip getirmediği</a:t>
            </a:r>
          </a:p>
          <a:p>
            <a:pPr marL="171450" indent="-171450">
              <a:spcAft>
                <a:spcPts val="400"/>
              </a:spcAft>
              <a:buFont typeface="Arial" panose="020B0604020202020204" pitchFamily="34" charset="0"/>
              <a:buChar char="•"/>
            </a:pPr>
            <a:r>
              <a:rPr lang="tr-TR" sz="1150" b="0" i="0" strike="noStrike" cap="none" spc="0" baseline="0" dirty="0">
                <a:solidFill>
                  <a:srgbClr val="FFFFFF"/>
                </a:solidFill>
                <a:effectLst/>
                <a:latin typeface="Arial"/>
                <a:ea typeface="Arial"/>
                <a:cs typeface="Arial"/>
              </a:rPr>
              <a:t>Kamu denetiminden kaçınmak için daha mütevazı bir restoran seçmeniz veya toplantıyı başka bir zamana ertelemeniz tavsiye edilmektedir</a:t>
            </a:r>
          </a:p>
          <a:p>
            <a:pPr marL="171450" indent="-171450">
              <a:spcAft>
                <a:spcPts val="400"/>
              </a:spcAft>
              <a:buFont typeface="Arial" panose="020B0604020202020204" pitchFamily="34" charset="0"/>
              <a:buChar char="•"/>
            </a:pPr>
            <a:r>
              <a:rPr lang="tr-TR" sz="1150" b="0" i="0" strike="noStrike" cap="none" spc="0" baseline="0" dirty="0">
                <a:solidFill>
                  <a:srgbClr val="FFFFFF"/>
                </a:solidFill>
                <a:effectLst/>
                <a:latin typeface="Arial"/>
                <a:ea typeface="Arial"/>
                <a:cs typeface="Arial"/>
              </a:rPr>
              <a:t>SMM’ler aynı zamanda kamu görevlisiyse bu ikramları kabul etmelerine izin verilmeyebilir</a:t>
            </a:r>
          </a:p>
        </p:txBody>
      </p:sp>
    </p:spTree>
    <p:custDataLst>
      <p:tags r:id="rId1"/>
    </p:custDataLst>
    <p:extLst>
      <p:ext uri="{BB962C8B-B14F-4D97-AF65-F5344CB8AC3E}">
        <p14:creationId xmlns:p14="http://schemas.microsoft.com/office/powerpoint/2010/main" val="18827217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Sohbet: 1. Kısım</a:t>
            </a:r>
          </a:p>
          <a:p>
            <a:pPr>
              <a:spcAft>
                <a:spcPts val="1000"/>
              </a:spcAft>
            </a:pPr>
            <a:r>
              <a:rPr lang="tr-TR" sz="1300" b="0" i="0" strike="noStrike" cap="none" spc="0" baseline="0" dirty="0">
                <a:solidFill>
                  <a:srgbClr val="181818"/>
                </a:solidFill>
                <a:effectLst/>
                <a:latin typeface="Arial"/>
                <a:ea typeface="Arial"/>
                <a:cs typeface="Arial"/>
              </a:rPr>
              <a:t>Saygın bir SMM ile yemek yerken, kendisi size şöyle diyor:</a:t>
            </a:r>
          </a:p>
          <a:p>
            <a:pPr marL="228600" lvl="1">
              <a:lnSpc>
                <a:spcPts val="1700"/>
              </a:lnSpc>
              <a:spcAft>
                <a:spcPts val="1000"/>
              </a:spcAft>
            </a:pPr>
            <a:r>
              <a:rPr lang="tr-TR" sz="1300" b="0" i="1" strike="noStrike" cap="none" spc="0" baseline="0" dirty="0">
                <a:solidFill>
                  <a:srgbClr val="181818"/>
                </a:solidFill>
                <a:effectLst/>
                <a:latin typeface="Arial"/>
                <a:ea typeface="Arial"/>
                <a:cs typeface="Arial"/>
              </a:rPr>
              <a:t>Biliyorsunuz, uzun süredir şirketinizin ürünlerini kullanıyorum. Bilgimi diğer doktorları eğitmek için kullanmayı planlıyorum ve emeklerimi karşılamanız durumunda ameliyatlarda sizin ürünlerinizi kullanmaktan memnuniyet duyarım. Gelecek hafta size ayrıntıları göndereceğim. Sizden iyi haberler alacağımı umuyorum.</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tr-TR" sz="1300" b="1" i="0" u="sng" strike="noStrike" cap="none" spc="0" baseline="0" dirty="0">
                <a:solidFill>
                  <a:srgbClr val="1F366A"/>
                </a:solidFill>
                <a:effectLst/>
                <a:uFill>
                  <a:solidFill>
                    <a:srgbClr val="71B1A2"/>
                  </a:solidFill>
                </a:uFill>
                <a:latin typeface="Arial"/>
                <a:ea typeface="Arial"/>
                <a:cs typeface="Arial"/>
              </a:rPr>
              <a:t>Nasıl yanıt vermelisiniz?</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312075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Sohbet: 2. Kısım</a:t>
            </a:r>
          </a:p>
          <a:p>
            <a:pPr>
              <a:spcAft>
                <a:spcPts val="1000"/>
              </a:spcAft>
            </a:pPr>
            <a:r>
              <a:rPr lang="tr-TR" sz="1300" b="0" i="0" strike="noStrike" cap="none" spc="0" baseline="0" dirty="0">
                <a:solidFill>
                  <a:srgbClr val="181818"/>
                </a:solidFill>
                <a:effectLst/>
                <a:latin typeface="Arial"/>
                <a:ea typeface="Arial"/>
                <a:cs typeface="Arial"/>
              </a:rPr>
              <a:t>Saygın bir SMM ile yemek yerken, kendisi size şöyle diyor:</a:t>
            </a:r>
          </a:p>
          <a:p>
            <a:pPr marL="228600" lvl="1">
              <a:lnSpc>
                <a:spcPts val="1700"/>
              </a:lnSpc>
              <a:spcAft>
                <a:spcPts val="1000"/>
              </a:spcAft>
            </a:pPr>
            <a:r>
              <a:rPr lang="tr-TR" sz="1300" b="0" i="1" strike="noStrike" cap="none" spc="0" baseline="0" dirty="0">
                <a:solidFill>
                  <a:srgbClr val="181818"/>
                </a:solidFill>
                <a:effectLst/>
                <a:latin typeface="Arial"/>
                <a:ea typeface="Arial"/>
                <a:cs typeface="Arial"/>
              </a:rPr>
              <a:t>Biliyorsunuz, uzun süredir şirketinizin ürünlerini kullanıyorum. Bilgimi diğer doktorları eğitmek için kullanmayı planlıyorum ve emeklerimi karşılamanız durumunda ameliyatlarda sizin ürünlerinizi kullanmaktan memnuniyet duyarım. Gelecek hafta size ayrıntıları göndereceğim. Sizden iyi haberler alacağımı umuyorum.</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tr-TR" sz="1300" b="1" i="0" u="sng" strike="noStrike" cap="none" spc="0" baseline="0" dirty="0">
                <a:solidFill>
                  <a:srgbClr val="1F366A"/>
                </a:solidFill>
                <a:effectLst/>
                <a:uFill>
                  <a:solidFill>
                    <a:srgbClr val="71B1A2"/>
                  </a:solidFill>
                </a:uFill>
                <a:latin typeface="Arial"/>
                <a:ea typeface="Arial"/>
                <a:cs typeface="Arial"/>
              </a:rPr>
              <a:t>Nasıl yanıt vermelisiniz?</a:t>
            </a:r>
            <a:endParaRPr lang="en-US" sz="1300" b="1" dirty="0">
              <a:solidFill>
                <a:schemeClr val="bg1">
                  <a:lumMod val="10000"/>
                </a:schemeClr>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Rectangl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63CB5C-3824-B943-A6FF-E77080E08DCF}"/>
              </a:ext>
            </a:extLst>
          </p:cNvPr>
          <p:cNvSpPr/>
          <p:nvPr/>
        </p:nvSpPr>
        <p:spPr>
          <a:xfrm>
            <a:off x="5334000" y="1920936"/>
            <a:ext cx="3428231"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4E047AA-5820-C342-99F3-0FD22EB5A272}"/>
              </a:ext>
            </a:extLst>
          </p:cNvPr>
          <p:cNvSpPr txBox="1"/>
          <p:nvPr/>
        </p:nvSpPr>
        <p:spPr>
          <a:xfrm>
            <a:off x="5122142" y="1154251"/>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35C21DF-C9BD-BB48-9DAB-81269B595F1B}"/>
              </a:ext>
            </a:extLst>
          </p:cNvPr>
          <p:cNvSpPr txBox="1"/>
          <p:nvPr/>
        </p:nvSpPr>
        <p:spPr>
          <a:xfrm>
            <a:off x="7543800" y="3558450"/>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7" name="TextBox 1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51A8A4F-046F-5542-B381-499597E73161}"/>
              </a:ext>
            </a:extLst>
          </p:cNvPr>
          <p:cNvSpPr txBox="1"/>
          <p:nvPr/>
        </p:nvSpPr>
        <p:spPr>
          <a:xfrm>
            <a:off x="5641617" y="2155016"/>
            <a:ext cx="3120614" cy="2605921"/>
          </a:xfrm>
          <a:prstGeom prst="rect">
            <a:avLst/>
          </a:prstGeom>
          <a:noFill/>
        </p:spPr>
        <p:txBody>
          <a:bodyPr wrap="square" rtlCol="0">
            <a:noAutofit/>
          </a:bodyPr>
          <a:lstStyle/>
          <a:p>
            <a:pPr indent="-228554">
              <a:spcAft>
                <a:spcPts val="1000"/>
              </a:spcAft>
            </a:pPr>
            <a:r>
              <a:rPr lang="tr-TR" sz="1500" b="0" i="1" strike="noStrike" cap="none" spc="0" baseline="0" dirty="0">
                <a:solidFill>
                  <a:srgbClr val="FFFFFF"/>
                </a:solidFill>
                <a:effectLst/>
                <a:latin typeface="Arial"/>
                <a:ea typeface="Arial"/>
                <a:cs typeface="Arial"/>
              </a:rPr>
              <a:t>Size bir iş karşılığında veya gelecekteki satışlar için bir koşul olarak herhangi bir fayda sağlama yetkim yok. Bu durum, Yurt Dışı Yolsuzluk Faaliyetleri Yasasını veya yerel rüşvetle mücadele yasalarını ihlal edebilir ve yolsuzluk olarak değerlendirilebilir. Bu durumda hem siz hem de </a:t>
            </a:r>
            <a:r>
              <a:rPr lang="tr-TR" sz="1500" b="0" i="1" strike="noStrike" cap="none" spc="0" baseline="0" dirty="0" smtClean="0">
                <a:solidFill>
                  <a:srgbClr val="FFFFFF"/>
                </a:solidFill>
                <a:effectLst/>
                <a:latin typeface="Arial"/>
                <a:ea typeface="Arial"/>
                <a:cs typeface="Arial"/>
              </a:rPr>
              <a:t>ben </a:t>
            </a:r>
            <a:r>
              <a:rPr lang="tr-TR" sz="1500" b="0" i="1" strike="noStrike" cap="none" spc="0" baseline="0" dirty="0">
                <a:solidFill>
                  <a:srgbClr val="FFFFFF"/>
                </a:solidFill>
                <a:effectLst/>
                <a:latin typeface="Arial"/>
                <a:ea typeface="Arial"/>
                <a:cs typeface="Arial"/>
              </a:rPr>
              <a:t>çok ciddi cezalarla karşı karşıya kalabiliriz.</a:t>
            </a:r>
            <a:endParaRPr lang="en-US" sz="1300" b="1" i="1" dirty="0">
              <a:solidFill>
                <a:srgbClr val="FFFFFF"/>
              </a:solidFill>
            </a:endParaRPr>
          </a:p>
        </p:txBody>
      </p:sp>
    </p:spTree>
    <p:custDataLst>
      <p:tags r:id="rId1"/>
    </p:custDataLst>
    <p:extLst>
      <p:ext uri="{BB962C8B-B14F-4D97-AF65-F5344CB8AC3E}">
        <p14:creationId xmlns:p14="http://schemas.microsoft.com/office/powerpoint/2010/main" val="30705350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249689"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Sohbet: 3. Kısım</a:t>
            </a:r>
          </a:p>
          <a:p>
            <a:pPr>
              <a:spcAft>
                <a:spcPts val="1000"/>
              </a:spcAft>
            </a:pPr>
            <a:r>
              <a:rPr lang="tr-TR" sz="1300" b="0" i="0" strike="noStrike" cap="none" spc="0" baseline="0" dirty="0">
                <a:solidFill>
                  <a:srgbClr val="181818"/>
                </a:solidFill>
                <a:effectLst/>
                <a:latin typeface="Arial"/>
                <a:ea typeface="Arial"/>
                <a:cs typeface="Arial"/>
              </a:rPr>
              <a:t>Saygın bir SMM ile yemek yerken, kendisi size şöyle diyor:</a:t>
            </a:r>
          </a:p>
          <a:p>
            <a:pPr marL="228600" lvl="1">
              <a:lnSpc>
                <a:spcPts val="1700"/>
              </a:lnSpc>
              <a:spcAft>
                <a:spcPts val="1000"/>
              </a:spcAft>
            </a:pPr>
            <a:r>
              <a:rPr lang="tr-TR" sz="1300" b="0" i="1" strike="noStrike" cap="none" spc="0" baseline="0" dirty="0">
                <a:solidFill>
                  <a:srgbClr val="181818"/>
                </a:solidFill>
                <a:effectLst/>
                <a:latin typeface="Arial"/>
                <a:ea typeface="Arial"/>
                <a:cs typeface="Arial"/>
              </a:rPr>
              <a:t>Bildiğiniz üzere, topluluğa hizmet veren yerel bir hayır kurumunda görev yapıyorum. 50.000 Dolarlık bir bağış, hayır işlerimizi gerçekleştirebilmemiz adına çok yardımcı olurdu.</a:t>
            </a:r>
          </a:p>
          <a:p>
            <a:pPr indent="-228554">
              <a:spcAft>
                <a:spcPts val="1000"/>
              </a:spcAft>
            </a:pPr>
            <a:r>
              <a:rPr lang="tr-TR" sz="1300" b="1" i="0" u="sng" strike="noStrike" cap="none" spc="0" baseline="0" dirty="0">
                <a:solidFill>
                  <a:srgbClr val="1F366A"/>
                </a:solidFill>
                <a:effectLst/>
                <a:uFill>
                  <a:solidFill>
                    <a:srgbClr val="71B1A2"/>
                  </a:solidFill>
                </a:uFill>
                <a:latin typeface="Arial"/>
                <a:ea typeface="Arial"/>
                <a:cs typeface="Arial"/>
              </a:rPr>
              <a:t>Ne yapmalısınız?</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1899873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D4E3265-38EF-1149-ADA7-5056C6DF9EA5}"/>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Sohbet: 4. Kısım</a:t>
            </a:r>
          </a:p>
          <a:p>
            <a:pPr>
              <a:spcAft>
                <a:spcPts val="1000"/>
              </a:spcAft>
            </a:pPr>
            <a:r>
              <a:rPr lang="tr-TR" sz="1300" b="0" i="0" strike="noStrike" cap="none" spc="0" baseline="0" dirty="0">
                <a:solidFill>
                  <a:srgbClr val="181818"/>
                </a:solidFill>
                <a:effectLst/>
                <a:latin typeface="Arial"/>
                <a:ea typeface="Arial"/>
                <a:cs typeface="Arial"/>
              </a:rPr>
              <a:t>Saygın bir SMM ile yemek yerken, kendisi size şöyle diyor:</a:t>
            </a:r>
          </a:p>
          <a:p>
            <a:pPr marL="228600" lvl="1">
              <a:lnSpc>
                <a:spcPts val="1700"/>
              </a:lnSpc>
              <a:spcAft>
                <a:spcPts val="1000"/>
              </a:spcAft>
            </a:pPr>
            <a:r>
              <a:rPr lang="tr-TR" sz="1300" b="0" i="1" strike="noStrike" cap="none" spc="0" baseline="0" dirty="0">
                <a:solidFill>
                  <a:srgbClr val="181818"/>
                </a:solidFill>
                <a:effectLst/>
                <a:latin typeface="Arial"/>
                <a:ea typeface="Arial"/>
                <a:cs typeface="Arial"/>
              </a:rPr>
              <a:t>Bildiğiniz üzere, topluluğa hizmet veren yerel bir hayır kurumunda görev yapıyorum. 50.000 Dolarlık bir bağış, hayır işlerimizi gerçekleştirebilmemiz adına çok yardımcı olurdu.</a:t>
            </a:r>
          </a:p>
          <a:p>
            <a:pPr indent="-228554">
              <a:spcAft>
                <a:spcPts val="1000"/>
              </a:spcAft>
            </a:pPr>
            <a:r>
              <a:rPr lang="tr-TR" sz="1300" b="1" i="0" u="sng" strike="noStrike" cap="none" spc="0" baseline="0" dirty="0">
                <a:solidFill>
                  <a:srgbClr val="1F366A"/>
                </a:solidFill>
                <a:effectLst/>
                <a:uFill>
                  <a:solidFill>
                    <a:srgbClr val="71B1A2"/>
                  </a:solidFill>
                </a:uFill>
                <a:latin typeface="Arial"/>
                <a:ea typeface="Arial"/>
                <a:cs typeface="Arial"/>
              </a:rPr>
              <a:t>Ne yapmalısınız?</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Rectangl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BB0D8FB-484B-564F-BA96-DBBB71FD1AD0}"/>
              </a:ext>
            </a:extLst>
          </p:cNvPr>
          <p:cNvSpPr/>
          <p:nvPr/>
        </p:nvSpPr>
        <p:spPr>
          <a:xfrm>
            <a:off x="5584243" y="1915616"/>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8793B2A-8AEE-EE4F-9A51-3E9B030149D3}"/>
              </a:ext>
            </a:extLst>
          </p:cNvPr>
          <p:cNvSpPr txBox="1"/>
          <p:nvPr/>
        </p:nvSpPr>
        <p:spPr>
          <a:xfrm>
            <a:off x="5775715" y="2073116"/>
            <a:ext cx="2911086" cy="2708434"/>
          </a:xfrm>
          <a:prstGeom prst="rect">
            <a:avLst/>
          </a:prstGeom>
          <a:noFill/>
        </p:spPr>
        <p:txBody>
          <a:bodyPr wrap="square" rtlCol="0">
            <a:spAutoFit/>
          </a:bodyPr>
          <a:lstStyle/>
          <a:p>
            <a:pPr>
              <a:spcAft>
                <a:spcPts val="500"/>
              </a:spcAft>
            </a:pPr>
            <a:r>
              <a:rPr lang="tr-TR" sz="1700" b="0" i="0" strike="noStrike" cap="none" spc="0" baseline="0" dirty="0">
                <a:solidFill>
                  <a:srgbClr val="FFFFFF"/>
                </a:solidFill>
                <a:effectLst/>
                <a:latin typeface="Arial"/>
                <a:ea typeface="Arial"/>
                <a:cs typeface="Arial"/>
              </a:rPr>
              <a:t>Bu durum Yurt Dışı Yolsuzluk Faaliyetleri Yasası ve yerel rüşvetle mücadele yasaları kapsamında rüşvet olarak görülebileceğinden, herhangi bir SMM’nin tercih ettiği bir hayır kurumuna bağışta bulunma izninizin olmadığını söyleyerek cevap verin.</a:t>
            </a:r>
          </a:p>
        </p:txBody>
      </p:sp>
    </p:spTree>
    <p:custDataLst>
      <p:tags r:id="rId1"/>
    </p:custDataLst>
    <p:extLst>
      <p:ext uri="{BB962C8B-B14F-4D97-AF65-F5344CB8AC3E}">
        <p14:creationId xmlns:p14="http://schemas.microsoft.com/office/powerpoint/2010/main" val="253228748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333231" cy="3139321"/>
          </a:xfrm>
          <a:prstGeom prst="rect">
            <a:avLst/>
          </a:prstGeom>
          <a:noFill/>
        </p:spPr>
        <p:txBody>
          <a:bodyPr wrap="square" rtlCol="0">
            <a:noAutofit/>
          </a:bodyPr>
          <a:lstStyle/>
          <a:p>
            <a:pPr>
              <a:lnSpc>
                <a:spcPct val="97000"/>
              </a:lnSpc>
              <a:spcAft>
                <a:spcPts val="400"/>
              </a:spcAft>
            </a:pPr>
            <a:r>
              <a:rPr lang="tr-TR" sz="2100" b="1" i="0" strike="noStrike" cap="none" spc="0" baseline="0" dirty="0">
                <a:solidFill>
                  <a:srgbClr val="006D6F"/>
                </a:solidFill>
                <a:effectLst/>
                <a:latin typeface="Arial"/>
                <a:ea typeface="Arial"/>
                <a:cs typeface="Arial"/>
              </a:rPr>
              <a:t>Seyahat Talebi: 1. Kısım</a:t>
            </a:r>
          </a:p>
          <a:p>
            <a:pPr>
              <a:lnSpc>
                <a:spcPct val="97000"/>
              </a:lnSpc>
              <a:spcAft>
                <a:spcPts val="400"/>
              </a:spcAft>
            </a:pPr>
            <a:r>
              <a:rPr lang="tr-TR" sz="1300" b="0" i="0" strike="noStrike" cap="none" spc="0" baseline="0" dirty="0">
                <a:solidFill>
                  <a:srgbClr val="181818"/>
                </a:solidFill>
                <a:effectLst/>
                <a:latin typeface="Arial"/>
                <a:ea typeface="Arial"/>
                <a:cs typeface="Arial"/>
              </a:rPr>
              <a:t>Tıbbi cihazlarınızın müşterisi olan bir SMM, yerinde teknik cihaz eğitimine katılabilmek için bir tıbbi cihaz üreticisinin ofisine yapacağı seyahatin masraflarını karşılamanızı istiyor. Müşteri ayrıca, seyahat programının popüler bir tatil beldesini içeren bir yan seyahati de içermesini talep ediyor. </a:t>
            </a:r>
            <a:r>
              <a:rPr lang="tr-TR" sz="1300" b="1" i="0" u="sng" strike="noStrike" cap="none" spc="0" baseline="0" dirty="0">
                <a:solidFill>
                  <a:srgbClr val="1F366A"/>
                </a:solidFill>
                <a:effectLst/>
                <a:uFill>
                  <a:solidFill>
                    <a:srgbClr val="71B1A2"/>
                  </a:solidFill>
                </a:uFill>
                <a:latin typeface="Arial"/>
                <a:ea typeface="Arial"/>
                <a:cs typeface="Arial"/>
              </a:rPr>
              <a:t>Nasıl yanıt vermelisiniz?</a:t>
            </a:r>
          </a:p>
          <a:p>
            <a:pPr marL="342900" indent="-342900">
              <a:lnSpc>
                <a:spcPct val="97000"/>
              </a:lnSpc>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Meşru bir amacı olduğu için tüm seyahati karşılamak.</a:t>
            </a:r>
          </a:p>
          <a:p>
            <a:pPr marL="342900" indent="-342900">
              <a:lnSpc>
                <a:spcPct val="97000"/>
              </a:lnSpc>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Bir seyahat acentesinden müşterinin tüm seyahatini karşılamasını istemek, ardından da seyahat acentesine geri ödeme yapmak.</a:t>
            </a:r>
          </a:p>
          <a:p>
            <a:pPr marL="342900" indent="-342900">
              <a:lnSpc>
                <a:spcPct val="97000"/>
              </a:lnSpc>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Bu SMM’nin eğitime katılması için meşru bir iş ihtiyacı varsa müşterinin tıbbi cihaz üreticisinin ofisine yapacağı seyahati karşılamak, ancak seyahatin ticari amacıyla ilgisi olmadığından yan seyahatin masraflarını karşılamayı reddetmek.</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70287650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3162"/>
            <a:ext cx="5180831" cy="3139321"/>
          </a:xfrm>
          <a:prstGeom prst="rect">
            <a:avLst/>
          </a:prstGeom>
          <a:noFill/>
        </p:spPr>
        <p:txBody>
          <a:bodyPr wrap="square" rtlCol="0">
            <a:noAutofit/>
          </a:bodyPr>
          <a:lstStyle/>
          <a:p>
            <a:pPr>
              <a:lnSpc>
                <a:spcPct val="97000"/>
              </a:lnSpc>
              <a:spcAft>
                <a:spcPts val="400"/>
              </a:spcAft>
            </a:pPr>
            <a:r>
              <a:rPr lang="tr-TR" sz="2100" b="1" i="0" strike="noStrike" cap="none" spc="0" baseline="0" dirty="0">
                <a:solidFill>
                  <a:srgbClr val="006D6F"/>
                </a:solidFill>
                <a:effectLst/>
                <a:latin typeface="Arial"/>
                <a:ea typeface="Arial"/>
                <a:cs typeface="Arial"/>
              </a:rPr>
              <a:t>Seyahat Talebi: 2. Kısım</a:t>
            </a:r>
          </a:p>
          <a:p>
            <a:pPr>
              <a:lnSpc>
                <a:spcPct val="97000"/>
              </a:lnSpc>
              <a:spcAft>
                <a:spcPts val="400"/>
              </a:spcAft>
            </a:pPr>
            <a:r>
              <a:rPr lang="tr-TR" sz="1300" b="0" i="0" strike="noStrike" cap="none" spc="0" baseline="0" dirty="0">
                <a:solidFill>
                  <a:srgbClr val="181818"/>
                </a:solidFill>
                <a:effectLst/>
                <a:latin typeface="Arial"/>
                <a:ea typeface="Arial"/>
                <a:cs typeface="Arial"/>
              </a:rPr>
              <a:t>Tıbbi cihazlarınızın müşterisi olan bir SMM, yerinde teknik cihaz eğitimine katılabilmek için bir tıbbi cihaz üreticisinin ofisine yapacağı seyahatin masraflarını karşılamanızı istiyor. Müşteri ayrıca, seyahat programının popüler bir tatil beldesini içeren bir yan seyahati de içermesini talep ediyor. </a:t>
            </a:r>
            <a:r>
              <a:rPr lang="tr-TR" sz="1300" b="1" i="0" u="sng" strike="noStrike" cap="none" spc="0" baseline="0" dirty="0">
                <a:solidFill>
                  <a:srgbClr val="1F366A"/>
                </a:solidFill>
                <a:effectLst/>
                <a:uFill>
                  <a:solidFill>
                    <a:srgbClr val="71B1A2"/>
                  </a:solidFill>
                </a:uFill>
                <a:latin typeface="Arial"/>
                <a:ea typeface="Arial"/>
                <a:cs typeface="Arial"/>
              </a:rPr>
              <a:t>Nasıl yanıt vermelisiniz?</a:t>
            </a:r>
          </a:p>
          <a:p>
            <a:pPr marL="342900" indent="-342900">
              <a:lnSpc>
                <a:spcPct val="97000"/>
              </a:lnSpc>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Meşru bir amacı olduğu için tüm seyahati karşılamak.</a:t>
            </a:r>
          </a:p>
          <a:p>
            <a:pPr marL="342900" indent="-342900">
              <a:lnSpc>
                <a:spcPct val="97000"/>
              </a:lnSpc>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Bir seyahat acentesinden müşterinin tüm seyahatini karşılamasını istemek, ardından da seyahat acentesine geri ödeme yapmak.</a:t>
            </a:r>
          </a:p>
          <a:p>
            <a:pPr marL="342900" indent="-342900">
              <a:lnSpc>
                <a:spcPct val="97000"/>
              </a:lnSpc>
              <a:spcAft>
                <a:spcPts val="500"/>
              </a:spcAft>
              <a:buClr>
                <a:schemeClr val="accent2"/>
              </a:buClr>
              <a:buFont typeface="+mj-lt"/>
              <a:buAutoNum type="alphaUcPeriod"/>
            </a:pPr>
            <a:r>
              <a:rPr lang="tr-TR" sz="1300" b="0" i="0" strike="noStrike" cap="none" spc="0" baseline="0" dirty="0">
                <a:solidFill>
                  <a:srgbClr val="181818"/>
                </a:solidFill>
                <a:effectLst/>
                <a:latin typeface="Arial"/>
                <a:ea typeface="Arial"/>
                <a:cs typeface="Arial"/>
              </a:rPr>
              <a:t>Bu SMM’nin eğitime katılması için meşru bir iş ihtiyacı varsa müşterinin tıbbi cihaz üreticisinin ofisine yapacağı seyahati karşılamak, ancak seyahatin ticari amacıyla ilgisi olmadığından yan seyahatin masraflarını karşılamayı reddetmek.</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D559C64-8299-9046-BEC1-1B7216F9D667}"/>
              </a:ext>
            </a:extLst>
          </p:cNvPr>
          <p:cNvSpPr/>
          <p:nvPr/>
        </p:nvSpPr>
        <p:spPr>
          <a:xfrm>
            <a:off x="5715000" y="1870829"/>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F1A2338-291C-A343-87F6-B04664031DBB}"/>
              </a:ext>
            </a:extLst>
          </p:cNvPr>
          <p:cNvSpPr txBox="1"/>
          <p:nvPr/>
        </p:nvSpPr>
        <p:spPr>
          <a:xfrm>
            <a:off x="5867400" y="1957069"/>
            <a:ext cx="2885379" cy="2824481"/>
          </a:xfrm>
          <a:prstGeom prst="rect">
            <a:avLst/>
          </a:prstGeom>
          <a:noFill/>
        </p:spPr>
        <p:txBody>
          <a:bodyPr wrap="square" rtlCol="0">
            <a:spAutoFit/>
          </a:bodyPr>
          <a:lstStyle/>
          <a:p>
            <a:pPr>
              <a:spcAft>
                <a:spcPts val="1000"/>
              </a:spcAft>
            </a:pPr>
            <a:r>
              <a:rPr lang="tr-TR" sz="1500" b="1" i="0" strike="noStrike" cap="none" spc="0" baseline="0" dirty="0">
                <a:solidFill>
                  <a:srgbClr val="FFFFFF"/>
                </a:solidFill>
                <a:effectLst/>
                <a:latin typeface="Arial"/>
                <a:ea typeface="Arial"/>
                <a:cs typeface="Arial"/>
              </a:rPr>
              <a:t>Doğru yanıtı C seçeneğidir.</a:t>
            </a:r>
            <a:endParaRPr lang="en-US" dirty="0">
              <a:solidFill>
                <a:srgbClr val="FFFFFF"/>
              </a:solidFill>
            </a:endParaRPr>
          </a:p>
          <a:p>
            <a:r>
              <a:rPr lang="tr-TR" sz="1200" b="0" i="0" strike="noStrike" cap="none" spc="0" baseline="0" dirty="0">
                <a:solidFill>
                  <a:srgbClr val="FFFFFF"/>
                </a:solidFill>
                <a:effectLst/>
                <a:latin typeface="Arial"/>
                <a:ea typeface="Arial"/>
                <a:cs typeface="Arial"/>
              </a:rPr>
              <a:t>Meşru bir amaç veya ihtiyaç söz konusu olduğunda ve şirketinizin dahili prosedürü ve tıbbi cihaz ürünlerinizin üreticisiyle olan sözleşme kapsamında kabul edilebilir olduğunda SMM’lerin seyahat masraflarının karşılanmasına izin verilir. Meşru bir iş amacı olmayan yan seyahatlere asla izin verilmez. SMM’lerle etkileşiminiz sırasında nelere izin verildiği konusunda daha fazla rehberliğe ihtiyacınız varsa her zaman [şirketteki ilgili kişiyi girin] ile temas kurabilirsiniz.</a:t>
            </a:r>
          </a:p>
        </p:txBody>
      </p:sp>
    </p:spTree>
    <p:custDataLst>
      <p:tags r:id="rId1"/>
    </p:custDataLst>
    <p:extLst>
      <p:ext uri="{BB962C8B-B14F-4D97-AF65-F5344CB8AC3E}">
        <p14:creationId xmlns:p14="http://schemas.microsoft.com/office/powerpoint/2010/main" val="29437318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CB1B2C5-C21C-A54F-8C5D-3D992DE2E9F2}"/>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Konser Biletleri: 1. Kısım</a:t>
            </a:r>
          </a:p>
          <a:p>
            <a:pPr>
              <a:spcAft>
                <a:spcPts val="400"/>
              </a:spcAft>
            </a:pPr>
            <a:r>
              <a:rPr lang="tr-TR" sz="1800" b="0" i="0" strike="noStrike" cap="none" spc="0" baseline="0" dirty="0">
                <a:solidFill>
                  <a:srgbClr val="181818"/>
                </a:solidFill>
                <a:effectLst/>
                <a:latin typeface="Arial"/>
                <a:ea typeface="Arial"/>
                <a:cs typeface="Arial"/>
              </a:rPr>
              <a:t>Mary, iş yaptığı hastanedeki hemşire ekibine bir hediye vermek istiyor.</a:t>
            </a:r>
          </a:p>
          <a:p>
            <a:pPr>
              <a:spcAft>
                <a:spcPts val="1000"/>
              </a:spcAft>
            </a:pPr>
            <a:r>
              <a:rPr lang="tr-TR" sz="1800" b="0" i="0" strike="noStrike" cap="none" spc="0" baseline="0" dirty="0">
                <a:solidFill>
                  <a:srgbClr val="181818"/>
                </a:solidFill>
                <a:effectLst/>
                <a:latin typeface="Arial"/>
                <a:ea typeface="Arial"/>
                <a:cs typeface="Arial"/>
              </a:rPr>
              <a:t>Hediye olarak, kişi başına yalnızca </a:t>
            </a:r>
            <a:r>
              <a:rPr lang="en-US" sz="1800" b="0" i="0" strike="noStrike" cap="none" spc="0" baseline="0" dirty="0" smtClean="0">
                <a:solidFill>
                  <a:srgbClr val="181818"/>
                </a:solidFill>
                <a:effectLst/>
                <a:latin typeface="Arial"/>
                <a:ea typeface="Arial"/>
                <a:cs typeface="Arial"/>
              </a:rPr>
              <a:t/>
            </a:r>
            <a:br>
              <a:rPr lang="en-US" sz="1800" b="0" i="0" strike="noStrike" cap="none" spc="0" baseline="0" dirty="0" smtClean="0">
                <a:solidFill>
                  <a:srgbClr val="181818"/>
                </a:solidFill>
                <a:effectLst/>
                <a:latin typeface="Arial"/>
                <a:ea typeface="Arial"/>
                <a:cs typeface="Arial"/>
              </a:rPr>
            </a:br>
            <a:r>
              <a:rPr lang="tr-TR" sz="1800" b="0" i="0" strike="noStrike" cap="none" spc="0" baseline="0" dirty="0" smtClean="0">
                <a:solidFill>
                  <a:srgbClr val="181818"/>
                </a:solidFill>
                <a:effectLst/>
                <a:latin typeface="Arial"/>
                <a:ea typeface="Arial"/>
                <a:cs typeface="Arial"/>
              </a:rPr>
              <a:t>60 </a:t>
            </a:r>
            <a:r>
              <a:rPr lang="tr-TR" sz="1800" b="0" i="0" strike="noStrike" cap="none" spc="0" baseline="0" dirty="0">
                <a:solidFill>
                  <a:srgbClr val="181818"/>
                </a:solidFill>
                <a:effectLst/>
                <a:latin typeface="Arial"/>
                <a:ea typeface="Arial"/>
                <a:cs typeface="Arial"/>
              </a:rPr>
              <a:t>USD değerinde olan “mütevazı” </a:t>
            </a:r>
            <a:r>
              <a:rPr lang="en-US" sz="1800" b="0" i="0" strike="noStrike" cap="none" spc="0" baseline="0" dirty="0" smtClean="0">
                <a:solidFill>
                  <a:srgbClr val="181818"/>
                </a:solidFill>
                <a:effectLst/>
                <a:latin typeface="Arial"/>
                <a:ea typeface="Arial"/>
                <a:cs typeface="Arial"/>
              </a:rPr>
              <a:t/>
            </a:r>
            <a:br>
              <a:rPr lang="en-US" sz="1800" b="0" i="0" strike="noStrike" cap="none" spc="0" baseline="0" dirty="0" smtClean="0">
                <a:solidFill>
                  <a:srgbClr val="181818"/>
                </a:solidFill>
                <a:effectLst/>
                <a:latin typeface="Arial"/>
                <a:ea typeface="Arial"/>
                <a:cs typeface="Arial"/>
              </a:rPr>
            </a:br>
            <a:r>
              <a:rPr lang="tr-TR" sz="1800" b="0" i="0" strike="noStrike" cap="none" spc="0" baseline="0" dirty="0" smtClean="0">
                <a:solidFill>
                  <a:srgbClr val="181818"/>
                </a:solidFill>
                <a:effectLst/>
                <a:latin typeface="Arial"/>
                <a:ea typeface="Arial"/>
                <a:cs typeface="Arial"/>
              </a:rPr>
              <a:t>bir </a:t>
            </a:r>
            <a:r>
              <a:rPr lang="tr-TR" sz="1800" b="0" i="0" strike="noStrike" cap="none" spc="0" baseline="0" dirty="0">
                <a:solidFill>
                  <a:srgbClr val="181818"/>
                </a:solidFill>
                <a:effectLst/>
                <a:latin typeface="Arial"/>
                <a:ea typeface="Arial"/>
                <a:cs typeface="Arial"/>
              </a:rPr>
              <a:t>konser bileti vermeye karar veriyor. </a:t>
            </a:r>
          </a:p>
          <a:p>
            <a:pPr>
              <a:spcAft>
                <a:spcPts val="400"/>
              </a:spcAft>
            </a:pPr>
            <a:r>
              <a:rPr lang="tr-TR" sz="1800" b="1" i="0" u="sng" strike="noStrike" cap="none" spc="0" baseline="0" dirty="0">
                <a:solidFill>
                  <a:srgbClr val="1F366A"/>
                </a:solidFill>
                <a:effectLst/>
                <a:uFill>
                  <a:solidFill>
                    <a:srgbClr val="71B1A2"/>
                  </a:solidFill>
                </a:uFill>
                <a:latin typeface="Arial"/>
                <a:ea typeface="Arial"/>
                <a:cs typeface="Arial"/>
              </a:rPr>
              <a:t>Soru: </a:t>
            </a:r>
            <a:r>
              <a:rPr lang="tr-TR" sz="1800" b="0" i="0" u="sng" strike="noStrike" cap="none" spc="0" baseline="0" dirty="0">
                <a:solidFill>
                  <a:srgbClr val="1F366A"/>
                </a:solidFill>
                <a:effectLst/>
                <a:uFill>
                  <a:solidFill>
                    <a:srgbClr val="71B1A2"/>
                  </a:solidFill>
                </a:uFill>
                <a:latin typeface="Arial"/>
                <a:ea typeface="Arial"/>
                <a:cs typeface="Arial"/>
              </a:rPr>
              <a:t>Mary’nin bunu yapma izni var mı?</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324279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Konser Biletleri: 2. Kısım</a:t>
            </a:r>
          </a:p>
          <a:p>
            <a:pPr>
              <a:spcAft>
                <a:spcPts val="400"/>
              </a:spcAft>
            </a:pPr>
            <a:r>
              <a:rPr lang="tr-TR" sz="1800" b="0" i="0" strike="noStrike" cap="none" spc="0" baseline="0" dirty="0">
                <a:solidFill>
                  <a:srgbClr val="181818"/>
                </a:solidFill>
                <a:effectLst/>
                <a:latin typeface="Arial"/>
                <a:ea typeface="Arial"/>
                <a:cs typeface="Arial"/>
              </a:rPr>
              <a:t>Mary, iş yaptığı hastanedeki hemşire ekibine bir hediye vermek istiyor.</a:t>
            </a:r>
          </a:p>
          <a:p>
            <a:pPr>
              <a:spcAft>
                <a:spcPts val="1000"/>
              </a:spcAft>
            </a:pPr>
            <a:r>
              <a:rPr lang="tr-TR" sz="1800" b="0" i="0" strike="noStrike" cap="none" spc="0" baseline="0" dirty="0">
                <a:solidFill>
                  <a:srgbClr val="181818"/>
                </a:solidFill>
                <a:effectLst/>
                <a:latin typeface="Arial"/>
                <a:ea typeface="Arial"/>
                <a:cs typeface="Arial"/>
              </a:rPr>
              <a:t>Hediye olarak, kişi başına yalnızca </a:t>
            </a:r>
            <a:r>
              <a:rPr lang="en-US" sz="1800" b="0" i="0" strike="noStrike" cap="none" spc="0" baseline="0" dirty="0" smtClean="0">
                <a:solidFill>
                  <a:srgbClr val="181818"/>
                </a:solidFill>
                <a:effectLst/>
                <a:latin typeface="Arial"/>
                <a:ea typeface="Arial"/>
                <a:cs typeface="Arial"/>
              </a:rPr>
              <a:t/>
            </a:r>
            <a:br>
              <a:rPr lang="en-US" sz="1800" b="0" i="0" strike="noStrike" cap="none" spc="0" baseline="0" dirty="0" smtClean="0">
                <a:solidFill>
                  <a:srgbClr val="181818"/>
                </a:solidFill>
                <a:effectLst/>
                <a:latin typeface="Arial"/>
                <a:ea typeface="Arial"/>
                <a:cs typeface="Arial"/>
              </a:rPr>
            </a:br>
            <a:r>
              <a:rPr lang="tr-TR" sz="1800" b="0" i="0" strike="noStrike" cap="none" spc="0" baseline="0" dirty="0" smtClean="0">
                <a:solidFill>
                  <a:srgbClr val="181818"/>
                </a:solidFill>
                <a:effectLst/>
                <a:latin typeface="Arial"/>
                <a:ea typeface="Arial"/>
                <a:cs typeface="Arial"/>
              </a:rPr>
              <a:t>60 </a:t>
            </a:r>
            <a:r>
              <a:rPr lang="tr-TR" sz="1800" b="0" i="0" strike="noStrike" cap="none" spc="0" baseline="0" dirty="0">
                <a:solidFill>
                  <a:srgbClr val="181818"/>
                </a:solidFill>
                <a:effectLst/>
                <a:latin typeface="Arial"/>
                <a:ea typeface="Arial"/>
                <a:cs typeface="Arial"/>
              </a:rPr>
              <a:t>USD değerinde olan “mütevazı” </a:t>
            </a:r>
            <a:r>
              <a:rPr lang="en-US" sz="1800" b="0" i="0" strike="noStrike" cap="none" spc="0" baseline="0" dirty="0" smtClean="0">
                <a:solidFill>
                  <a:srgbClr val="181818"/>
                </a:solidFill>
                <a:effectLst/>
                <a:latin typeface="Arial"/>
                <a:ea typeface="Arial"/>
                <a:cs typeface="Arial"/>
              </a:rPr>
              <a:t/>
            </a:r>
            <a:br>
              <a:rPr lang="en-US" sz="1800" b="0" i="0" strike="noStrike" cap="none" spc="0" baseline="0" dirty="0" smtClean="0">
                <a:solidFill>
                  <a:srgbClr val="181818"/>
                </a:solidFill>
                <a:effectLst/>
                <a:latin typeface="Arial"/>
                <a:ea typeface="Arial"/>
                <a:cs typeface="Arial"/>
              </a:rPr>
            </a:br>
            <a:r>
              <a:rPr lang="tr-TR" sz="1800" b="0" i="0" strike="noStrike" cap="none" spc="0" baseline="0" dirty="0" smtClean="0">
                <a:solidFill>
                  <a:srgbClr val="181818"/>
                </a:solidFill>
                <a:effectLst/>
                <a:latin typeface="Arial"/>
                <a:ea typeface="Arial"/>
                <a:cs typeface="Arial"/>
              </a:rPr>
              <a:t>bir </a:t>
            </a:r>
            <a:r>
              <a:rPr lang="tr-TR" sz="1800" b="0" i="0" strike="noStrike" cap="none" spc="0" baseline="0" dirty="0">
                <a:solidFill>
                  <a:srgbClr val="181818"/>
                </a:solidFill>
                <a:effectLst/>
                <a:latin typeface="Arial"/>
                <a:ea typeface="Arial"/>
                <a:cs typeface="Arial"/>
              </a:rPr>
              <a:t>konser bileti vermeye karar veriyor. </a:t>
            </a:r>
          </a:p>
          <a:p>
            <a:pPr>
              <a:spcAft>
                <a:spcPts val="400"/>
              </a:spcAft>
            </a:pPr>
            <a:r>
              <a:rPr lang="tr-TR" sz="1800" b="1" i="0" u="sng" strike="noStrike" cap="none" spc="0" baseline="0" dirty="0">
                <a:solidFill>
                  <a:srgbClr val="1F366A"/>
                </a:solidFill>
                <a:effectLst/>
                <a:uFill>
                  <a:solidFill>
                    <a:srgbClr val="71B1A2"/>
                  </a:solidFill>
                </a:uFill>
                <a:latin typeface="Arial"/>
                <a:ea typeface="Arial"/>
                <a:cs typeface="Arial"/>
              </a:rPr>
              <a:t>Soru: </a:t>
            </a:r>
            <a:r>
              <a:rPr lang="tr-TR" sz="1800" b="0" i="0" u="sng" strike="noStrike" cap="none" spc="0" baseline="0" dirty="0">
                <a:solidFill>
                  <a:srgbClr val="1F366A"/>
                </a:solidFill>
                <a:effectLst/>
                <a:uFill>
                  <a:solidFill>
                    <a:srgbClr val="71B1A2"/>
                  </a:solidFill>
                </a:uFill>
                <a:latin typeface="Arial"/>
                <a:ea typeface="Arial"/>
                <a:cs typeface="Arial"/>
              </a:rPr>
              <a:t>Mary’nin bunu yapma izni var mı?</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574E3F-46A0-D94C-97EA-680844B36AE5}"/>
              </a:ext>
            </a:extLst>
          </p:cNvPr>
          <p:cNvSpPr/>
          <p:nvPr/>
        </p:nvSpPr>
        <p:spPr>
          <a:xfrm>
            <a:off x="5334000" y="1915616"/>
            <a:ext cx="3428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E0903D5-212F-4B43-90F7-156DC654C2FD}"/>
              </a:ext>
            </a:extLst>
          </p:cNvPr>
          <p:cNvSpPr txBox="1"/>
          <p:nvPr/>
        </p:nvSpPr>
        <p:spPr>
          <a:xfrm>
            <a:off x="5600702" y="2038350"/>
            <a:ext cx="2971800" cy="3017520"/>
          </a:xfrm>
          <a:prstGeom prst="rect">
            <a:avLst/>
          </a:prstGeom>
          <a:noFill/>
        </p:spPr>
        <p:txBody>
          <a:bodyPr wrap="square" rtlCol="0">
            <a:spAutoFit/>
          </a:bodyPr>
          <a:lstStyle/>
          <a:p>
            <a:pPr>
              <a:spcAft>
                <a:spcPts val="500"/>
              </a:spcAft>
            </a:pPr>
            <a:r>
              <a:rPr lang="tr-TR" sz="1600" b="0" i="0" strike="noStrike" cap="none" spc="0" baseline="0" dirty="0">
                <a:solidFill>
                  <a:srgbClr val="FFFFFF"/>
                </a:solidFill>
                <a:effectLst/>
                <a:latin typeface="Arial"/>
                <a:ea typeface="Arial"/>
                <a:cs typeface="Arial"/>
              </a:rPr>
              <a:t>Hayır. Yalnızca </a:t>
            </a:r>
            <a:r>
              <a:rPr lang="tr-TR" sz="1600" b="0" i="1" strike="noStrike" cap="none" spc="0" baseline="0" dirty="0">
                <a:solidFill>
                  <a:srgbClr val="FFFFFF"/>
                </a:solidFill>
                <a:effectLst/>
                <a:latin typeface="Arial"/>
                <a:ea typeface="Arial"/>
                <a:cs typeface="Arial"/>
              </a:rPr>
              <a:t>makul</a:t>
            </a:r>
            <a:r>
              <a:rPr lang="tr-TR" sz="1600" b="0" i="0" strike="noStrike" cap="none" spc="0" baseline="0" dirty="0">
                <a:solidFill>
                  <a:srgbClr val="FFFFFF"/>
                </a:solidFill>
                <a:effectLst/>
                <a:latin typeface="Arial"/>
                <a:ea typeface="Arial"/>
                <a:cs typeface="Arial"/>
              </a:rPr>
              <a:t> bir değere sahip olan ve yerel kanunlara uygun olan ders kitapları gibi meşru bir eğitim işlevi olan veya hastalara fayda sağlayan hediyelere izin verilir. Hediyenin uygunsuz etki sağlama aracı olmadığından ve başkaları tarafından böyle algılanmayacağından emin olunması çok önemlidir.</a:t>
            </a:r>
          </a:p>
        </p:txBody>
      </p:sp>
    </p:spTree>
    <p:custDataLst>
      <p:tags r:id="rId1"/>
    </p:custDataLst>
    <p:extLst>
      <p:ext uri="{BB962C8B-B14F-4D97-AF65-F5344CB8AC3E}">
        <p14:creationId xmlns:p14="http://schemas.microsoft.com/office/powerpoint/2010/main" val="89375142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48BEBB-F1F0-5849-8E5E-A0C335B70533}"/>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DEFF0EA-0938-0B48-9C7F-7B611D0AC651}"/>
              </a:ext>
            </a:extLst>
          </p:cNvPr>
          <p:cNvSpPr txBox="1"/>
          <p:nvPr/>
        </p:nvSpPr>
        <p:spPr>
          <a:xfrm>
            <a:off x="381769" y="1870829"/>
            <a:ext cx="5257031" cy="2885405"/>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Anıt: 1. Kısım</a:t>
            </a:r>
          </a:p>
          <a:p>
            <a:pPr>
              <a:spcAft>
                <a:spcPts val="400"/>
              </a:spcAft>
            </a:pPr>
            <a:r>
              <a:rPr lang="tr-TR" sz="1500" b="0" i="0" strike="noStrike" cap="none" spc="0" baseline="0" dirty="0">
                <a:solidFill>
                  <a:srgbClr val="181818"/>
                </a:solidFill>
                <a:effectLst/>
                <a:latin typeface="Arial"/>
                <a:ea typeface="Arial"/>
                <a:cs typeface="Arial"/>
              </a:rPr>
              <a:t>Sağlık Bakanlığı çalışanlarından birinin kız kardeşi, ülke çapında hayır amacıyla çeşitli bağışlarda bulunan bir hayır kurumunun Yönetim Kurulunda görev yapıyor.</a:t>
            </a:r>
          </a:p>
          <a:p>
            <a:pPr>
              <a:spcAft>
                <a:spcPts val="1000"/>
              </a:spcAft>
            </a:pPr>
            <a:r>
              <a:rPr lang="tr-TR" sz="1500" b="0" i="0" strike="noStrike" cap="none" spc="0" baseline="0" dirty="0">
                <a:solidFill>
                  <a:srgbClr val="181818"/>
                </a:solidFill>
                <a:effectLst/>
                <a:latin typeface="Arial"/>
                <a:ea typeface="Arial"/>
                <a:cs typeface="Arial"/>
              </a:rPr>
              <a:t>Kurum, şirketinizden Sağlık Bakanıyla özel bir akşam yemeği toplantısı karşılığında devlete ait bir anıtın yenilenmesi amacıyla 10.000 Dolarlık bir bağış talep ediyor.</a:t>
            </a:r>
          </a:p>
          <a:p>
            <a:pPr>
              <a:spcAft>
                <a:spcPts val="400"/>
              </a:spcAft>
            </a:pPr>
            <a:r>
              <a:rPr lang="tr-TR" sz="1500" b="1" i="0" u="sng" strike="noStrike" cap="none" spc="0" baseline="0" dirty="0">
                <a:solidFill>
                  <a:srgbClr val="1F366A"/>
                </a:solidFill>
                <a:effectLst/>
                <a:uFill>
                  <a:solidFill>
                    <a:srgbClr val="71B1A2"/>
                  </a:solidFill>
                </a:uFill>
                <a:latin typeface="Arial"/>
                <a:ea typeface="Arial"/>
                <a:cs typeface="Arial"/>
              </a:rPr>
              <a:t>Soru: </a:t>
            </a:r>
            <a:r>
              <a:rPr lang="tr-TR" sz="1500" b="0" i="0" u="sng" strike="noStrike" cap="none" spc="0" baseline="0" dirty="0">
                <a:solidFill>
                  <a:srgbClr val="1F366A"/>
                </a:solidFill>
                <a:effectLst/>
                <a:uFill>
                  <a:solidFill>
                    <a:srgbClr val="71B1A2"/>
                  </a:solidFill>
                </a:uFill>
                <a:latin typeface="Arial"/>
                <a:ea typeface="Arial"/>
                <a:cs typeface="Arial"/>
              </a:rPr>
              <a:t>Kuruma bağışta bulunmalı mısınız?</a:t>
            </a:r>
            <a:endParaRPr lang="en-US" sz="1500" u="sng" dirty="0">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426939870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Anıt: 2. Kısım</a:t>
            </a:r>
          </a:p>
          <a:p>
            <a:pPr>
              <a:spcAft>
                <a:spcPts val="400"/>
              </a:spcAft>
            </a:pPr>
            <a:r>
              <a:rPr lang="tr-TR" sz="1500" b="0" i="0" strike="noStrike" cap="none" spc="0" baseline="0" dirty="0">
                <a:solidFill>
                  <a:srgbClr val="181818"/>
                </a:solidFill>
                <a:effectLst/>
                <a:latin typeface="Arial"/>
                <a:ea typeface="Arial"/>
                <a:cs typeface="Arial"/>
              </a:rPr>
              <a:t>Sağlık Bakanlığı çalışanlarından birinin kız kardeşi, </a:t>
            </a:r>
            <a:r>
              <a:rPr lang="tr-TR" sz="1500" b="0" i="0" strike="noStrike" cap="none" spc="0" baseline="0" dirty="0" smtClean="0">
                <a:solidFill>
                  <a:srgbClr val="181818"/>
                </a:solidFill>
                <a:effectLst/>
                <a:latin typeface="Arial"/>
                <a:ea typeface="Arial"/>
                <a:cs typeface="Arial"/>
              </a:rPr>
              <a:t>ülke </a:t>
            </a:r>
            <a:r>
              <a:rPr lang="tr-TR" sz="1500" b="0" i="0" strike="noStrike" cap="none" spc="0" baseline="0" dirty="0">
                <a:solidFill>
                  <a:srgbClr val="181818"/>
                </a:solidFill>
                <a:effectLst/>
                <a:latin typeface="Arial"/>
                <a:ea typeface="Arial"/>
                <a:cs typeface="Arial"/>
              </a:rPr>
              <a:t>çapında hayır amacıyla çeşitli bağışlarda bulunan </a:t>
            </a:r>
            <a:r>
              <a:rPr lang="tr-TR" sz="1500" b="0" i="0" strike="noStrike" cap="none" spc="0" baseline="0" dirty="0" smtClean="0">
                <a:solidFill>
                  <a:srgbClr val="181818"/>
                </a:solidFill>
                <a:effectLst/>
                <a:latin typeface="Arial"/>
                <a:ea typeface="Arial"/>
                <a:cs typeface="Arial"/>
              </a:rPr>
              <a:t>bir hayır </a:t>
            </a:r>
            <a:r>
              <a:rPr lang="tr-TR" sz="1500" b="0" i="0" strike="noStrike" cap="none" spc="0" baseline="0" dirty="0">
                <a:solidFill>
                  <a:srgbClr val="181818"/>
                </a:solidFill>
                <a:effectLst/>
                <a:latin typeface="Arial"/>
                <a:ea typeface="Arial"/>
                <a:cs typeface="Arial"/>
              </a:rPr>
              <a:t>kurumunun Yönetim Kurulunda görev yapıyor.</a:t>
            </a:r>
          </a:p>
          <a:p>
            <a:pPr>
              <a:spcAft>
                <a:spcPts val="1000"/>
              </a:spcAft>
            </a:pPr>
            <a:r>
              <a:rPr lang="tr-TR" sz="1500" b="0" i="0" strike="noStrike" cap="none" spc="0" baseline="0" dirty="0">
                <a:solidFill>
                  <a:srgbClr val="181818"/>
                </a:solidFill>
                <a:effectLst/>
                <a:latin typeface="Arial"/>
                <a:ea typeface="Arial"/>
                <a:cs typeface="Arial"/>
              </a:rPr>
              <a:t>Kurum, şirketinizden Sağlık Bakanıyla özel bir akşam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tr-TR" sz="1500" b="0" i="0" strike="noStrike" cap="none" spc="0" baseline="0" dirty="0" smtClean="0">
                <a:solidFill>
                  <a:srgbClr val="181818"/>
                </a:solidFill>
                <a:effectLst/>
                <a:latin typeface="Arial"/>
                <a:ea typeface="Arial"/>
                <a:cs typeface="Arial"/>
              </a:rPr>
              <a:t>yemeği </a:t>
            </a:r>
            <a:r>
              <a:rPr lang="tr-TR" sz="1500" b="0" i="0" strike="noStrike" cap="none" spc="0" baseline="0" dirty="0">
                <a:solidFill>
                  <a:srgbClr val="181818"/>
                </a:solidFill>
                <a:effectLst/>
                <a:latin typeface="Arial"/>
                <a:ea typeface="Arial"/>
                <a:cs typeface="Arial"/>
              </a:rPr>
              <a:t>toplantısı karşılığında devlete ait bir anıtın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tr-TR" sz="1500" b="0" i="0" strike="noStrike" cap="none" spc="0" baseline="0" dirty="0" smtClean="0">
                <a:solidFill>
                  <a:srgbClr val="181818"/>
                </a:solidFill>
                <a:effectLst/>
                <a:latin typeface="Arial"/>
                <a:ea typeface="Arial"/>
                <a:cs typeface="Arial"/>
              </a:rPr>
              <a:t>yenilenmesi </a:t>
            </a:r>
            <a:r>
              <a:rPr lang="tr-TR" sz="1500" b="0" i="0" strike="noStrike" cap="none" spc="0" baseline="0" dirty="0">
                <a:solidFill>
                  <a:srgbClr val="181818"/>
                </a:solidFill>
                <a:effectLst/>
                <a:latin typeface="Arial"/>
                <a:ea typeface="Arial"/>
                <a:cs typeface="Arial"/>
              </a:rPr>
              <a:t>amacıyla 10.000 Dolarlık bir bağış talep ediyor.</a:t>
            </a:r>
          </a:p>
          <a:p>
            <a:pPr>
              <a:spcAft>
                <a:spcPts val="400"/>
              </a:spcAft>
            </a:pPr>
            <a:r>
              <a:rPr lang="tr-TR" sz="1500" b="1" i="0" u="sng" strike="noStrike" cap="none" spc="0" baseline="0" dirty="0">
                <a:solidFill>
                  <a:srgbClr val="1F366A"/>
                </a:solidFill>
                <a:effectLst/>
                <a:uFill>
                  <a:solidFill>
                    <a:srgbClr val="71B1A2"/>
                  </a:solidFill>
                </a:uFill>
                <a:latin typeface="Arial"/>
                <a:ea typeface="Arial"/>
                <a:cs typeface="Arial"/>
              </a:rPr>
              <a:t>Soru: </a:t>
            </a:r>
            <a:r>
              <a:rPr lang="tr-TR" sz="1500" b="0" i="0" u="sng" strike="noStrike" cap="none" spc="0" baseline="0" dirty="0">
                <a:solidFill>
                  <a:srgbClr val="1F366A"/>
                </a:solidFill>
                <a:effectLst/>
                <a:uFill>
                  <a:solidFill>
                    <a:srgbClr val="71B1A2"/>
                  </a:solidFill>
                </a:uFill>
                <a:latin typeface="Arial"/>
                <a:ea typeface="Arial"/>
                <a:cs typeface="Arial"/>
              </a:rPr>
              <a:t>Kuruma bağışta bulunmalı mısınız?</a:t>
            </a:r>
          </a:p>
        </p:txBody>
      </p:sp>
      <p:sp>
        <p:nvSpPr>
          <p:cNvPr id="12" name="Rectangl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FD3CBA2-9CA8-CE49-A81E-19E145570045}"/>
              </a:ext>
            </a:extLst>
          </p:cNvPr>
          <p:cNvSpPr/>
          <p:nvPr/>
        </p:nvSpPr>
        <p:spPr>
          <a:xfrm>
            <a:off x="6096000" y="1915616"/>
            <a:ext cx="2666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329D059-9034-1C40-86F3-AEB14B4A9F15}"/>
              </a:ext>
            </a:extLst>
          </p:cNvPr>
          <p:cNvSpPr txBox="1"/>
          <p:nvPr/>
        </p:nvSpPr>
        <p:spPr>
          <a:xfrm>
            <a:off x="6314204" y="2124744"/>
            <a:ext cx="2372596" cy="2631490"/>
          </a:xfrm>
          <a:prstGeom prst="rect">
            <a:avLst/>
          </a:prstGeom>
          <a:noFill/>
        </p:spPr>
        <p:txBody>
          <a:bodyPr wrap="square" rtlCol="0">
            <a:spAutoFit/>
          </a:bodyPr>
          <a:lstStyle/>
          <a:p>
            <a:pPr>
              <a:spcAft>
                <a:spcPts val="500"/>
              </a:spcAft>
            </a:pPr>
            <a:r>
              <a:rPr lang="tr-TR" sz="1500" b="0" i="0" strike="noStrike" cap="none" spc="0" baseline="0" dirty="0">
                <a:solidFill>
                  <a:srgbClr val="FFFFFF"/>
                </a:solidFill>
                <a:effectLst/>
                <a:latin typeface="Arial"/>
                <a:ea typeface="Arial"/>
                <a:cs typeface="Arial"/>
              </a:rPr>
              <a:t>Hayır. Hayır amaçlı bağışlar asla uygunsuz bir etki sağlama karşılığında yapılmamalıdır. Unutmayın; yolsuzlukla mücadele yasalarının getirdiği yasaklar, </a:t>
            </a:r>
            <a:r>
              <a:rPr lang="en-US" sz="1500" b="0" i="0" strike="noStrike" cap="none" spc="0" baseline="0" dirty="0" smtClean="0">
                <a:solidFill>
                  <a:srgbClr val="FFFFFF"/>
                </a:solidFill>
                <a:effectLst/>
                <a:latin typeface="Arial"/>
                <a:ea typeface="Arial"/>
                <a:cs typeface="Arial"/>
              </a:rPr>
              <a:t/>
            </a:r>
            <a:br>
              <a:rPr lang="en-US" sz="1500" b="0" i="0" strike="noStrike" cap="none" spc="0" baseline="0" dirty="0" smtClean="0">
                <a:solidFill>
                  <a:srgbClr val="FFFFFF"/>
                </a:solidFill>
                <a:effectLst/>
                <a:latin typeface="Arial"/>
                <a:ea typeface="Arial"/>
                <a:cs typeface="Arial"/>
              </a:rPr>
            </a:br>
            <a:r>
              <a:rPr lang="tr-TR" sz="1500" b="0" i="0" strike="noStrike" cap="none" spc="0" baseline="0" dirty="0" smtClean="0">
                <a:solidFill>
                  <a:srgbClr val="FFFFFF"/>
                </a:solidFill>
                <a:effectLst/>
                <a:latin typeface="Arial"/>
                <a:ea typeface="Arial"/>
                <a:cs typeface="Arial"/>
              </a:rPr>
              <a:t>Kamu </a:t>
            </a:r>
            <a:r>
              <a:rPr lang="tr-TR" sz="1500" b="0" i="0" strike="noStrike" cap="none" spc="0" baseline="0" dirty="0">
                <a:solidFill>
                  <a:srgbClr val="FFFFFF"/>
                </a:solidFill>
                <a:effectLst/>
                <a:latin typeface="Arial"/>
                <a:ea typeface="Arial"/>
                <a:cs typeface="Arial"/>
              </a:rPr>
              <a:t>Görevlilerinin </a:t>
            </a:r>
            <a:r>
              <a:rPr lang="en-US" sz="1500" b="0" i="0" strike="noStrike" cap="none" spc="0" baseline="0" dirty="0" smtClean="0">
                <a:solidFill>
                  <a:srgbClr val="FFFFFF"/>
                </a:solidFill>
                <a:effectLst/>
                <a:latin typeface="Arial"/>
                <a:ea typeface="Arial"/>
                <a:cs typeface="Arial"/>
              </a:rPr>
              <a:t/>
            </a:r>
            <a:br>
              <a:rPr lang="en-US" sz="1500" b="0" i="0" strike="noStrike" cap="none" spc="0" baseline="0" dirty="0" smtClean="0">
                <a:solidFill>
                  <a:srgbClr val="FFFFFF"/>
                </a:solidFill>
                <a:effectLst/>
                <a:latin typeface="Arial"/>
                <a:ea typeface="Arial"/>
                <a:cs typeface="Arial"/>
              </a:rPr>
            </a:br>
            <a:r>
              <a:rPr lang="tr-TR" sz="1500" b="0" i="0" strike="noStrike" cap="none" spc="0" baseline="0" dirty="0" smtClean="0">
                <a:solidFill>
                  <a:srgbClr val="FFFFFF"/>
                </a:solidFill>
                <a:effectLst/>
                <a:latin typeface="Arial"/>
                <a:ea typeface="Arial"/>
                <a:cs typeface="Arial"/>
              </a:rPr>
              <a:t>eşleri </a:t>
            </a:r>
            <a:r>
              <a:rPr lang="tr-TR" sz="1500" b="0" i="0" strike="noStrike" cap="none" spc="0" baseline="0" dirty="0">
                <a:solidFill>
                  <a:srgbClr val="FFFFFF"/>
                </a:solidFill>
                <a:effectLst/>
                <a:latin typeface="Arial"/>
                <a:ea typeface="Arial"/>
                <a:cs typeface="Arial"/>
              </a:rPr>
              <a:t>ve aile üyeleri </a:t>
            </a:r>
            <a:r>
              <a:rPr lang="en-US" sz="1500" b="0" i="0" strike="noStrike" cap="none" spc="0" baseline="0" dirty="0" smtClean="0">
                <a:solidFill>
                  <a:srgbClr val="FFFFFF"/>
                </a:solidFill>
                <a:effectLst/>
                <a:latin typeface="Arial"/>
                <a:ea typeface="Arial"/>
                <a:cs typeface="Arial"/>
              </a:rPr>
              <a:t/>
            </a:r>
            <a:br>
              <a:rPr lang="en-US" sz="1500" b="0" i="0" strike="noStrike" cap="none" spc="0" baseline="0" dirty="0" smtClean="0">
                <a:solidFill>
                  <a:srgbClr val="FFFFFF"/>
                </a:solidFill>
                <a:effectLst/>
                <a:latin typeface="Arial"/>
                <a:ea typeface="Arial"/>
                <a:cs typeface="Arial"/>
              </a:rPr>
            </a:br>
            <a:r>
              <a:rPr lang="tr-TR" sz="1500" b="0" i="0" strike="noStrike" cap="none" spc="0" baseline="0" dirty="0" smtClean="0">
                <a:solidFill>
                  <a:srgbClr val="FFFFFF"/>
                </a:solidFill>
                <a:effectLst/>
                <a:latin typeface="Arial"/>
                <a:ea typeface="Arial"/>
                <a:cs typeface="Arial"/>
              </a:rPr>
              <a:t>için </a:t>
            </a:r>
            <a:r>
              <a:rPr lang="tr-TR" sz="1500" b="0" i="0" strike="noStrike" cap="none" spc="0" baseline="0" dirty="0">
                <a:solidFill>
                  <a:srgbClr val="FFFFFF"/>
                </a:solidFill>
                <a:effectLst/>
                <a:latin typeface="Arial"/>
                <a:ea typeface="Arial"/>
                <a:cs typeface="Arial"/>
              </a:rPr>
              <a:t>de geçerlidir.</a:t>
            </a:r>
          </a:p>
        </p:txBody>
      </p:sp>
    </p:spTree>
    <p:custDataLst>
      <p:tags r:id="rId1"/>
    </p:custDataLst>
    <p:extLst>
      <p:ext uri="{BB962C8B-B14F-4D97-AF65-F5344CB8AC3E}">
        <p14:creationId xmlns:p14="http://schemas.microsoft.com/office/powerpoint/2010/main" val="300670916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4856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Ücretsiz Numuneler: 1. Kısım</a:t>
            </a:r>
          </a:p>
          <a:p>
            <a:pPr>
              <a:spcAft>
                <a:spcPts val="400"/>
              </a:spcAft>
            </a:pPr>
            <a:r>
              <a:rPr lang="tr-TR" sz="1300" b="0" i="0" strike="noStrike" cap="none" spc="0" baseline="0" dirty="0">
                <a:solidFill>
                  <a:srgbClr val="181818"/>
                </a:solidFill>
                <a:effectLst/>
                <a:latin typeface="Arial"/>
                <a:ea typeface="Arial"/>
                <a:cs typeface="Arial"/>
              </a:rPr>
              <a:t>Mother &amp; Life Doğum Öncesi Bakım Merkezinin Satın Alma Direktörüyle görüştünüz. Toplantı iyi gitti ve Direktör size devletin ülke çapında on adet doğum öncesi bakım merkezi açılmasını içeren özel bir projesi olduğunu söyledi.</a:t>
            </a:r>
          </a:p>
          <a:p>
            <a:pPr>
              <a:spcAft>
                <a:spcPts val="400"/>
              </a:spcAft>
            </a:pPr>
            <a:r>
              <a:rPr lang="tr-TR" sz="1300" b="0" i="0" strike="noStrike" cap="none" spc="0" baseline="0" dirty="0">
                <a:solidFill>
                  <a:srgbClr val="181818"/>
                </a:solidFill>
                <a:effectLst/>
                <a:latin typeface="Arial"/>
                <a:ea typeface="Arial"/>
                <a:cs typeface="Arial"/>
              </a:rPr>
              <a:t>Direktör ve ekibi, tıbbi ve cerrahi ekipman ve sarf malzemeleri tedarik etmek için çok sayıda deneyimli şirketi atamak istiyor. Sizden ürün numuneleri istedi (parasal değeri yaklaşık </a:t>
            </a:r>
            <a:r>
              <a:rPr lang="tr-TR" sz="1300" b="0" i="0" strike="noStrike" cap="none" spc="0" baseline="0" dirty="0" smtClean="0">
                <a:solidFill>
                  <a:srgbClr val="181818"/>
                </a:solidFill>
                <a:effectLst/>
                <a:latin typeface="Arial"/>
                <a:ea typeface="Arial"/>
                <a:cs typeface="Arial"/>
              </a:rPr>
              <a:t>3.000 </a:t>
            </a:r>
            <a:r>
              <a:rPr lang="tr-TR" sz="1300" b="0" i="0" strike="noStrike" cap="none" spc="0" baseline="0" dirty="0">
                <a:solidFill>
                  <a:srgbClr val="181818"/>
                </a:solidFill>
                <a:effectLst/>
                <a:latin typeface="Arial"/>
                <a:ea typeface="Arial"/>
                <a:cs typeface="Arial"/>
              </a:rPr>
              <a:t>USD). Kabul ettiniz </a:t>
            </a:r>
            <a:r>
              <a:rPr lang="en-US" sz="1300" b="0" i="0" strike="noStrike" cap="none" spc="0" baseline="0" dirty="0" smtClean="0">
                <a:solidFill>
                  <a:srgbClr val="181818"/>
                </a:solidFill>
                <a:effectLst/>
                <a:latin typeface="Arial"/>
                <a:ea typeface="Arial"/>
                <a:cs typeface="Arial"/>
              </a:rPr>
              <a:t/>
            </a:r>
            <a:br>
              <a:rPr lang="en-US" sz="1300" b="0" i="0" strike="noStrike" cap="none" spc="0" baseline="0" dirty="0" smtClean="0">
                <a:solidFill>
                  <a:srgbClr val="181818"/>
                </a:solidFill>
                <a:effectLst/>
                <a:latin typeface="Arial"/>
                <a:ea typeface="Arial"/>
                <a:cs typeface="Arial"/>
              </a:rPr>
            </a:br>
            <a:r>
              <a:rPr lang="tr-TR" sz="1300" b="0" i="0" strike="noStrike" cap="none" spc="0" baseline="0" dirty="0" smtClean="0">
                <a:solidFill>
                  <a:srgbClr val="181818"/>
                </a:solidFill>
                <a:effectLst/>
                <a:latin typeface="Arial"/>
                <a:ea typeface="Arial"/>
                <a:cs typeface="Arial"/>
              </a:rPr>
              <a:t>ve </a:t>
            </a:r>
            <a:r>
              <a:rPr lang="tr-TR" sz="1300" b="0" i="0" strike="noStrike" cap="none" spc="0" baseline="0" dirty="0">
                <a:solidFill>
                  <a:srgbClr val="181818"/>
                </a:solidFill>
                <a:effectLst/>
                <a:latin typeface="Arial"/>
                <a:ea typeface="Arial"/>
                <a:cs typeface="Arial"/>
              </a:rPr>
              <a:t>hemen şirkete döndünüz.</a:t>
            </a:r>
          </a:p>
          <a:p>
            <a:pPr>
              <a:spcAft>
                <a:spcPts val="1000"/>
              </a:spcAft>
            </a:pPr>
            <a:r>
              <a:rPr lang="tr-TR" sz="1300" b="0" i="0" strike="noStrike" cap="none" spc="0" baseline="0" dirty="0">
                <a:solidFill>
                  <a:srgbClr val="181818"/>
                </a:solidFill>
                <a:effectLst/>
                <a:latin typeface="Arial"/>
                <a:ea typeface="Arial"/>
                <a:cs typeface="Arial"/>
              </a:rPr>
              <a:t>Şirketinizin finans ekibi, size ücretsiz numunelerin her birinin </a:t>
            </a:r>
            <a:r>
              <a:rPr lang="tr-TR" sz="1300" b="0" i="0" strike="noStrike" cap="none" spc="0" baseline="0" dirty="0" smtClean="0">
                <a:solidFill>
                  <a:srgbClr val="181818"/>
                </a:solidFill>
                <a:effectLst/>
                <a:latin typeface="Arial"/>
                <a:ea typeface="Arial"/>
                <a:cs typeface="Arial"/>
              </a:rPr>
              <a:t>200 </a:t>
            </a:r>
            <a:r>
              <a:rPr lang="tr-TR" sz="1300" b="0" i="0" strike="noStrike" cap="none" spc="0" baseline="0" dirty="0">
                <a:solidFill>
                  <a:srgbClr val="181818"/>
                </a:solidFill>
                <a:effectLst/>
                <a:latin typeface="Arial"/>
                <a:ea typeface="Arial"/>
                <a:cs typeface="Arial"/>
              </a:rPr>
              <a:t>ila </a:t>
            </a:r>
            <a:r>
              <a:rPr lang="en-US" sz="1300" b="0" i="0" strike="noStrike" cap="none" spc="0" baseline="0" dirty="0" smtClean="0">
                <a:solidFill>
                  <a:srgbClr val="181818"/>
                </a:solidFill>
                <a:effectLst/>
                <a:latin typeface="Arial"/>
                <a:ea typeface="Arial"/>
                <a:cs typeface="Arial"/>
              </a:rPr>
              <a:t/>
            </a:r>
            <a:br>
              <a:rPr lang="en-US" sz="1300" b="0" i="0" strike="noStrike" cap="none" spc="0" baseline="0" dirty="0" smtClean="0">
                <a:solidFill>
                  <a:srgbClr val="181818"/>
                </a:solidFill>
                <a:effectLst/>
                <a:latin typeface="Arial"/>
                <a:ea typeface="Arial"/>
                <a:cs typeface="Arial"/>
              </a:rPr>
            </a:br>
            <a:r>
              <a:rPr lang="tr-TR" sz="1300" b="0" i="0" strike="noStrike" cap="none" spc="0" baseline="0" dirty="0" smtClean="0">
                <a:solidFill>
                  <a:srgbClr val="181818"/>
                </a:solidFill>
                <a:effectLst/>
                <a:latin typeface="Arial"/>
                <a:ea typeface="Arial"/>
                <a:cs typeface="Arial"/>
              </a:rPr>
              <a:t>500 </a:t>
            </a:r>
            <a:r>
              <a:rPr lang="tr-TR" sz="1300" b="0" i="0" strike="noStrike" cap="none" spc="0" baseline="0" dirty="0">
                <a:solidFill>
                  <a:srgbClr val="181818"/>
                </a:solidFill>
                <a:effectLst/>
                <a:latin typeface="Arial"/>
                <a:ea typeface="Arial"/>
                <a:cs typeface="Arial"/>
              </a:rPr>
              <a:t>USD arasında bir fiyata sahip olduğunu söyledi.</a:t>
            </a:r>
          </a:p>
          <a:p>
            <a:pPr>
              <a:spcAft>
                <a:spcPts val="400"/>
              </a:spcAft>
            </a:pPr>
            <a:r>
              <a:rPr lang="tr-TR" sz="1300" b="1" i="0" u="sng" strike="noStrike" cap="none" spc="0" baseline="0" dirty="0">
                <a:solidFill>
                  <a:srgbClr val="1F366A"/>
                </a:solidFill>
                <a:effectLst/>
                <a:uFill>
                  <a:solidFill>
                    <a:srgbClr val="71B1A2"/>
                  </a:solidFill>
                </a:uFill>
                <a:latin typeface="Arial"/>
                <a:ea typeface="Arial"/>
                <a:cs typeface="Arial"/>
              </a:rPr>
              <a:t>Soru: </a:t>
            </a:r>
            <a:r>
              <a:rPr lang="tr-TR" sz="1300" b="0" i="0" u="sng" strike="noStrike" cap="none" spc="0" baseline="0" dirty="0">
                <a:solidFill>
                  <a:srgbClr val="1F366A"/>
                </a:solidFill>
                <a:effectLst/>
                <a:uFill>
                  <a:solidFill>
                    <a:srgbClr val="71B1A2"/>
                  </a:solidFill>
                </a:uFill>
                <a:latin typeface="Arial"/>
                <a:ea typeface="Arial"/>
                <a:cs typeface="Arial"/>
              </a:rPr>
              <a:t>Bu talebin yerine getirilmesi doğru mudur?</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7076333-E1FE-DE42-9425-818E707229FE}"/>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Tree>
    <p:custDataLst>
      <p:tags r:id="rId1"/>
    </p:custDataLst>
    <p:extLst>
      <p:ext uri="{BB962C8B-B14F-4D97-AF65-F5344CB8AC3E}">
        <p14:creationId xmlns:p14="http://schemas.microsoft.com/office/powerpoint/2010/main" val="271130944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485631" cy="3139321"/>
          </a:xfrm>
          <a:prstGeom prst="rect">
            <a:avLst/>
          </a:prstGeom>
          <a:noFill/>
        </p:spPr>
        <p:txBody>
          <a:bodyPr wrap="square" rtlCol="0">
            <a:noAutofit/>
          </a:bodyPr>
          <a:lstStyle/>
          <a:p>
            <a:pPr>
              <a:spcAft>
                <a:spcPts val="400"/>
              </a:spcAft>
            </a:pPr>
            <a:r>
              <a:rPr lang="tr-TR" sz="2100" b="1" i="0" strike="noStrike" cap="none" spc="0" baseline="0" dirty="0">
                <a:solidFill>
                  <a:srgbClr val="006D6F"/>
                </a:solidFill>
                <a:effectLst/>
                <a:latin typeface="Arial"/>
                <a:ea typeface="Arial"/>
                <a:cs typeface="Arial"/>
              </a:rPr>
              <a:t>Ücretsiz Numuneler: 2. Kısım</a:t>
            </a:r>
          </a:p>
          <a:p>
            <a:pPr>
              <a:spcAft>
                <a:spcPts val="400"/>
              </a:spcAft>
            </a:pPr>
            <a:r>
              <a:rPr lang="tr-TR" sz="1300" b="0" i="0" strike="noStrike" cap="none" spc="0" baseline="0" dirty="0">
                <a:solidFill>
                  <a:srgbClr val="181818"/>
                </a:solidFill>
                <a:effectLst/>
                <a:latin typeface="Arial"/>
                <a:ea typeface="Arial"/>
                <a:cs typeface="Arial"/>
              </a:rPr>
              <a:t>Mother &amp; Life Doğum Öncesi Bakım Merkezinin Satın Alma Direktörüyle görüştünüz. Toplantı iyi gitti ve Direktör size devletin ülke çapında on adet doğum öncesi bakım merkezi açılmasını içeren özel bir projesi olduğunu söyledi.</a:t>
            </a:r>
          </a:p>
          <a:p>
            <a:pPr>
              <a:spcAft>
                <a:spcPts val="400"/>
              </a:spcAft>
            </a:pPr>
            <a:r>
              <a:rPr lang="tr-TR" sz="1300" b="0" i="0" strike="noStrike" cap="none" spc="0" baseline="0" dirty="0">
                <a:solidFill>
                  <a:srgbClr val="181818"/>
                </a:solidFill>
                <a:effectLst/>
                <a:latin typeface="Arial"/>
                <a:ea typeface="Arial"/>
                <a:cs typeface="Arial"/>
              </a:rPr>
              <a:t>Direktör ve ekibi, tıbbi ve cerrahi ekipman ve sarf malzemeleri tedarik etmek için çok sayıda deneyimli şirketi atamak istiyor. Sizden ürün numuneleri istedi (parasal değeri yaklaşık 3.000 USD). Kabul ettiniz </a:t>
            </a:r>
            <a:r>
              <a:rPr lang="en-US" sz="1300" b="0" i="0" strike="noStrike" cap="none" spc="0" baseline="0" dirty="0" smtClean="0">
                <a:solidFill>
                  <a:srgbClr val="181818"/>
                </a:solidFill>
                <a:effectLst/>
                <a:latin typeface="Arial"/>
                <a:ea typeface="Arial"/>
                <a:cs typeface="Arial"/>
              </a:rPr>
              <a:t/>
            </a:r>
            <a:br>
              <a:rPr lang="en-US" sz="1300" b="0" i="0" strike="noStrike" cap="none" spc="0" baseline="0" dirty="0" smtClean="0">
                <a:solidFill>
                  <a:srgbClr val="181818"/>
                </a:solidFill>
                <a:effectLst/>
                <a:latin typeface="Arial"/>
                <a:ea typeface="Arial"/>
                <a:cs typeface="Arial"/>
              </a:rPr>
            </a:br>
            <a:r>
              <a:rPr lang="tr-TR" sz="1300" b="0" i="0" strike="noStrike" cap="none" spc="0" baseline="0" dirty="0" smtClean="0">
                <a:solidFill>
                  <a:srgbClr val="181818"/>
                </a:solidFill>
                <a:effectLst/>
                <a:latin typeface="Arial"/>
                <a:ea typeface="Arial"/>
                <a:cs typeface="Arial"/>
              </a:rPr>
              <a:t>ve </a:t>
            </a:r>
            <a:r>
              <a:rPr lang="tr-TR" sz="1300" b="0" i="0" strike="noStrike" cap="none" spc="0" baseline="0" dirty="0">
                <a:solidFill>
                  <a:srgbClr val="181818"/>
                </a:solidFill>
                <a:effectLst/>
                <a:latin typeface="Arial"/>
                <a:ea typeface="Arial"/>
                <a:cs typeface="Arial"/>
              </a:rPr>
              <a:t>hemen şirkete döndünüz.</a:t>
            </a:r>
          </a:p>
          <a:p>
            <a:pPr>
              <a:spcAft>
                <a:spcPts val="1000"/>
              </a:spcAft>
            </a:pPr>
            <a:r>
              <a:rPr lang="tr-TR" sz="1300" b="0" i="0" strike="noStrike" cap="none" spc="0" baseline="0" dirty="0">
                <a:solidFill>
                  <a:srgbClr val="181818"/>
                </a:solidFill>
                <a:effectLst/>
                <a:latin typeface="Arial"/>
                <a:ea typeface="Arial"/>
                <a:cs typeface="Arial"/>
              </a:rPr>
              <a:t>Şirketinizin finans ekibi, size ücretsiz numunelerin her birinin 200 ila </a:t>
            </a:r>
            <a:r>
              <a:rPr lang="en-US" sz="1300" b="0" i="0" strike="noStrike" cap="none" spc="0" baseline="0" dirty="0" smtClean="0">
                <a:solidFill>
                  <a:srgbClr val="181818"/>
                </a:solidFill>
                <a:effectLst/>
                <a:latin typeface="Arial"/>
                <a:ea typeface="Arial"/>
                <a:cs typeface="Arial"/>
              </a:rPr>
              <a:t/>
            </a:r>
            <a:br>
              <a:rPr lang="en-US" sz="1300" b="0" i="0" strike="noStrike" cap="none" spc="0" baseline="0" dirty="0" smtClean="0">
                <a:solidFill>
                  <a:srgbClr val="181818"/>
                </a:solidFill>
                <a:effectLst/>
                <a:latin typeface="Arial"/>
                <a:ea typeface="Arial"/>
                <a:cs typeface="Arial"/>
              </a:rPr>
            </a:br>
            <a:r>
              <a:rPr lang="tr-TR" sz="1300" b="0" i="0" strike="noStrike" cap="none" spc="0" baseline="0" dirty="0" smtClean="0">
                <a:solidFill>
                  <a:srgbClr val="181818"/>
                </a:solidFill>
                <a:effectLst/>
                <a:latin typeface="Arial"/>
                <a:ea typeface="Arial"/>
                <a:cs typeface="Arial"/>
              </a:rPr>
              <a:t>500 </a:t>
            </a:r>
            <a:r>
              <a:rPr lang="tr-TR" sz="1300" b="0" i="0" strike="noStrike" cap="none" spc="0" baseline="0" dirty="0">
                <a:solidFill>
                  <a:srgbClr val="181818"/>
                </a:solidFill>
                <a:effectLst/>
                <a:latin typeface="Arial"/>
                <a:ea typeface="Arial"/>
                <a:cs typeface="Arial"/>
              </a:rPr>
              <a:t>USD arasında bir fiyata sahip olduğunu söyledi.</a:t>
            </a:r>
          </a:p>
          <a:p>
            <a:pPr>
              <a:spcAft>
                <a:spcPts val="400"/>
              </a:spcAft>
            </a:pPr>
            <a:r>
              <a:rPr lang="tr-TR" sz="1300" b="1" i="0" u="sng" strike="noStrike" cap="none" spc="0" baseline="0" dirty="0">
                <a:solidFill>
                  <a:srgbClr val="1F366A"/>
                </a:solidFill>
                <a:effectLst/>
                <a:uFill>
                  <a:solidFill>
                    <a:srgbClr val="71B1A2"/>
                  </a:solidFill>
                </a:uFill>
                <a:latin typeface="Arial"/>
                <a:ea typeface="Arial"/>
                <a:cs typeface="Arial"/>
              </a:rPr>
              <a:t>Soru: </a:t>
            </a:r>
            <a:r>
              <a:rPr lang="tr-TR" sz="1300" b="0" i="0" u="sng" strike="noStrike" cap="none" spc="0" baseline="0" dirty="0">
                <a:solidFill>
                  <a:srgbClr val="1F366A"/>
                </a:solidFill>
                <a:effectLst/>
                <a:uFill>
                  <a:solidFill>
                    <a:srgbClr val="71B1A2"/>
                  </a:solidFill>
                </a:uFill>
                <a:latin typeface="Arial"/>
                <a:ea typeface="Arial"/>
                <a:cs typeface="Arial"/>
              </a:rPr>
              <a:t>Bu talebin yerine getirilmesi doğru mudur?</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dirty="0" smtClean="0">
                <a:solidFill>
                  <a:srgbClr val="1F366A"/>
                </a:solidFill>
                <a:effectLst/>
                <a:latin typeface="Arial"/>
                <a:ea typeface="Arial"/>
                <a:cs typeface="Arial"/>
              </a:rPr>
              <a:t>Sağlık Meslek </a:t>
            </a:r>
            <a:r>
              <a:rPr lang="tr-TR" sz="2600" b="1" i="0" strike="noStrike" cap="none" spc="0" baseline="0" dirty="0">
                <a:solidFill>
                  <a:srgbClr val="1F366A"/>
                </a:solidFill>
                <a:effectLst/>
                <a:latin typeface="Arial"/>
                <a:ea typeface="Arial"/>
                <a:cs typeface="Arial"/>
              </a:rPr>
              <a:t>Mensupları ve Kamu Görevlileriyle Etkileşimler</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02B3D98-BD7D-6348-AC33-C13AE18B247D}"/>
              </a:ext>
            </a:extLst>
          </p:cNvPr>
          <p:cNvSpPr/>
          <p:nvPr/>
        </p:nvSpPr>
        <p:spPr>
          <a:xfrm>
            <a:off x="6019800" y="1915616"/>
            <a:ext cx="27424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8026474-0B9F-E54A-86E0-B6D9CAB4022B}"/>
              </a:ext>
            </a:extLst>
          </p:cNvPr>
          <p:cNvSpPr txBox="1"/>
          <p:nvPr/>
        </p:nvSpPr>
        <p:spPr>
          <a:xfrm>
            <a:off x="6248400" y="2007870"/>
            <a:ext cx="2295625" cy="2834640"/>
          </a:xfrm>
          <a:prstGeom prst="rect">
            <a:avLst/>
          </a:prstGeom>
          <a:noFill/>
        </p:spPr>
        <p:txBody>
          <a:bodyPr wrap="square" rtlCol="0">
            <a:spAutoFit/>
          </a:bodyPr>
          <a:lstStyle/>
          <a:p>
            <a:pPr>
              <a:spcAft>
                <a:spcPts val="500"/>
              </a:spcAft>
            </a:pPr>
            <a:r>
              <a:rPr lang="tr-TR" sz="1500" b="0" i="0" strike="noStrike" cap="none" spc="0" baseline="0" dirty="0">
                <a:solidFill>
                  <a:srgbClr val="FFFFFF"/>
                </a:solidFill>
                <a:effectLst/>
                <a:latin typeface="Arial"/>
                <a:ea typeface="Arial"/>
                <a:cs typeface="Arial"/>
              </a:rPr>
              <a:t>Yerel kanun ve düzenlemelere ve sektör kurallarına uygun olduğu sürece, değerlendirme amacıyla müşterilerinize sınırlı miktarda numune ürün sağlayabilirsiniz. Numunelerin sağlanması, herhangi bir SMM veya KG için kişisel bir fayda sağlamamalıdır.</a:t>
            </a:r>
          </a:p>
        </p:txBody>
      </p:sp>
    </p:spTree>
    <p:custDataLst>
      <p:tags r:id="rId1"/>
    </p:custDataLst>
    <p:extLst>
      <p:ext uri="{BB962C8B-B14F-4D97-AF65-F5344CB8AC3E}">
        <p14:creationId xmlns:p14="http://schemas.microsoft.com/office/powerpoint/2010/main" val="19744355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1C2AF9-8E5E-41E9-ACED-42A5872D4A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1311</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132</cp:revision>
  <dcterms:created xsi:type="dcterms:W3CDTF">2019-12-09T14:45:42Z</dcterms:created>
  <dcterms:modified xsi:type="dcterms:W3CDTF">2022-02-21T12:50:50Z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1E2E6FE7-2EB3-469D-BDD7-2869277CA2B1</vt:lpwstr>
  </property>
  <property fmtid="{D5CDD505-2E9C-101B-9397-08002B2CF9AE}" pid="4" name="ArticulatePath">
    <vt:lpwstr>Sağlık Meslek Mensupları ve Kamu Görevlileriyle Etkileşimler Vaka Çalışmaları</vt:lpwstr>
  </property>
</Properties>
</file>